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56" r:id="rId3"/>
    <p:sldId id="257"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ÇA" initials="G" lastIdx="6" clrIdx="0"/>
  <p:cmAuthor id="1" name="Madalena" initials="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97074-B4B9-4962-80CB-66660783E96A}" type="datetimeFigureOut">
              <a:rPr lang="pt-PT" smtClean="0"/>
              <a:pPr/>
              <a:t>08-08-2011</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C2E80-EE12-4F4F-9817-ADFCC86EA2D6}" type="slidenum">
              <a:rPr lang="pt-PT" smtClean="0"/>
              <a:pPr/>
              <a:t>‹#›</a:t>
            </a:fld>
            <a:endParaRPr lang="pt-PT"/>
          </a:p>
        </p:txBody>
      </p:sp>
    </p:spTree>
    <p:extLst>
      <p:ext uri="{BB962C8B-B14F-4D97-AF65-F5344CB8AC3E}">
        <p14:creationId xmlns:p14="http://schemas.microsoft.com/office/powerpoint/2010/main" xmlns="" val="80751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1</a:t>
            </a:fld>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10</a:t>
            </a:fld>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11</a:t>
            </a:fld>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12</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2</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3</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4</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5</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6</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7</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8</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139C2E80-EE12-4F4F-9817-ADFCC86EA2D6}" type="slidenum">
              <a:rPr lang="pt-PT" smtClean="0"/>
              <a:pPr/>
              <a:t>9</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C0016-0C3F-4F36-9D11-FEED7D735042}" type="datetimeFigureOut">
              <a:rPr lang="pt-PT" smtClean="0"/>
              <a:pPr/>
              <a:t>08-08-2011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E760519-1C2A-40C6-BC84-3D502E29D8DE}"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C0016-0C3F-4F36-9D11-FEED7D735042}" type="datetimeFigureOut">
              <a:rPr lang="pt-PT" smtClean="0"/>
              <a:pPr/>
              <a:t>08-08-2011</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60519-1C2A-40C6-BC84-3D502E29D8DE}"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699792" y="1556792"/>
            <a:ext cx="5904656" cy="954107"/>
          </a:xfrm>
          <a:prstGeom prst="rect">
            <a:avLst/>
          </a:prstGeom>
          <a:noFill/>
        </p:spPr>
        <p:txBody>
          <a:bodyPr wrap="square" rtlCol="0">
            <a:spAutoFit/>
          </a:bodyPr>
          <a:lstStyle/>
          <a:p>
            <a:pPr marL="0" lvl="1" algn="just"/>
            <a:r>
              <a:rPr lang="en-US" sz="2800" b="1" dirty="0" smtClean="0">
                <a:solidFill>
                  <a:srgbClr val="C00000"/>
                </a:solidFill>
                <a:latin typeface="Verdana" pitchFamily="34" charset="0"/>
                <a:ea typeface="Verdana" pitchFamily="34" charset="0"/>
                <a:cs typeface="Verdana" pitchFamily="34" charset="0"/>
              </a:rPr>
              <a:t>PLANIFICAR E PRODUZIR</a:t>
            </a:r>
          </a:p>
          <a:p>
            <a:pPr marL="0" lvl="1" algn="just"/>
            <a:r>
              <a:rPr lang="en-US" sz="2800" b="1" dirty="0" smtClean="0">
                <a:solidFill>
                  <a:srgbClr val="C00000"/>
                </a:solidFill>
                <a:latin typeface="Verdana" pitchFamily="34" charset="0"/>
                <a:ea typeface="Verdana" pitchFamily="34" charset="0"/>
                <a:cs typeface="Verdana" pitchFamily="34" charset="0"/>
              </a:rPr>
              <a:t>UM TEXTO ESCRITO</a:t>
            </a:r>
          </a:p>
        </p:txBody>
      </p:sp>
    </p:spTree>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251520" y="1772816"/>
            <a:ext cx="7632848" cy="369332"/>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Por esta altura, o nosso texto já deve responder às questões:</a:t>
            </a:r>
            <a:endParaRPr lang="pt-PT" dirty="0">
              <a:solidFill>
                <a:schemeClr val="bg1"/>
              </a:solidFill>
              <a:latin typeface="Verdana" pitchFamily="34" charset="0"/>
              <a:ea typeface="Verdana" pitchFamily="34" charset="0"/>
              <a:cs typeface="Verdana" pitchFamily="34" charset="0"/>
            </a:endParaRPr>
          </a:p>
        </p:txBody>
      </p:sp>
      <p:sp>
        <p:nvSpPr>
          <p:cNvPr id="7" name="Rectângulo 6"/>
          <p:cNvSpPr/>
          <p:nvPr/>
        </p:nvSpPr>
        <p:spPr>
          <a:xfrm>
            <a:off x="899592" y="3717032"/>
            <a:ext cx="4104456" cy="923330"/>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Desta forma, estará pronto para ser revisto, corrigido ou enriquecido.</a:t>
            </a:r>
            <a:endParaRPr lang="pt-PT" dirty="0">
              <a:solidFill>
                <a:schemeClr val="bg1"/>
              </a:solidFill>
              <a:latin typeface="Verdana" pitchFamily="34" charset="0"/>
              <a:ea typeface="Verdana" pitchFamily="34" charset="0"/>
              <a:cs typeface="Verdana" pitchFamily="34" charset="0"/>
            </a:endParaRPr>
          </a:p>
        </p:txBody>
      </p:sp>
      <p:sp>
        <p:nvSpPr>
          <p:cNvPr id="5" name="Rectângulo 4"/>
          <p:cNvSpPr/>
          <p:nvPr/>
        </p:nvSpPr>
        <p:spPr>
          <a:xfrm>
            <a:off x="467544" y="2348880"/>
            <a:ext cx="976549"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Como?</a:t>
            </a:r>
            <a:endParaRPr lang="pt-PT" dirty="0">
              <a:solidFill>
                <a:srgbClr val="CC0066"/>
              </a:solidFill>
              <a:latin typeface="Verdana" pitchFamily="34" charset="0"/>
              <a:ea typeface="Verdana" pitchFamily="34" charset="0"/>
              <a:cs typeface="Verdana" pitchFamily="34" charset="0"/>
            </a:endParaRPr>
          </a:p>
        </p:txBody>
      </p:sp>
      <p:sp>
        <p:nvSpPr>
          <p:cNvPr id="8" name="Rectângulo 7"/>
          <p:cNvSpPr/>
          <p:nvPr/>
        </p:nvSpPr>
        <p:spPr>
          <a:xfrm>
            <a:off x="2339752" y="2564904"/>
            <a:ext cx="1110369"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Porquê?</a:t>
            </a:r>
            <a:endParaRPr lang="pt-PT" dirty="0">
              <a:solidFill>
                <a:srgbClr val="CC0066"/>
              </a:solidFill>
              <a:latin typeface="Verdana" pitchFamily="34" charset="0"/>
              <a:ea typeface="Verdana" pitchFamily="34" charset="0"/>
              <a:cs typeface="Verdana" pitchFamily="34" charset="0"/>
            </a:endParaRPr>
          </a:p>
        </p:txBody>
      </p:sp>
      <p:sp>
        <p:nvSpPr>
          <p:cNvPr id="9" name="Rectângulo 8"/>
          <p:cNvSpPr/>
          <p:nvPr/>
        </p:nvSpPr>
        <p:spPr>
          <a:xfrm>
            <a:off x="4067944" y="2780928"/>
            <a:ext cx="3107710"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Qual a moral da história?</a:t>
            </a:r>
            <a:endParaRPr lang="pt-PT" dirty="0">
              <a:solidFill>
                <a:srgbClr val="CC0066"/>
              </a:solidFill>
              <a:latin typeface="Verdana" pitchFamily="34" charset="0"/>
              <a:ea typeface="Verdana" pitchFamily="34" charset="0"/>
              <a:cs typeface="Verdana" pitchFamily="34" charset="0"/>
            </a:endParaRPr>
          </a:p>
        </p:txBody>
      </p:sp>
      <p:pic>
        <p:nvPicPr>
          <p:cNvPr id="10" name="Imagem 9"/>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531999" y="3645024"/>
            <a:ext cx="1824417" cy="2736304"/>
          </a:xfrm>
          <a:prstGeom prst="rect">
            <a:avLst/>
          </a:prstGeom>
          <a:noFill/>
          <a:ln w="9525">
            <a:noFill/>
            <a:miter lim="800000"/>
            <a:headEnd/>
            <a:tailEnd/>
          </a:ln>
        </p:spPr>
      </p:pic>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4"/>
                                        </p:tgtEl>
                                        <p:attrNameLst>
                                          <p:attrName>ppt_x</p:attrName>
                                          <p:attrName>ppt_y</p:attrName>
                                        </p:attrNameLst>
                                      </p:cBhvr>
                                    </p:animMotion>
                                    <p:animEffect transition="in" filter="fade">
                                      <p:cBhvr>
                                        <p:cTn id="9" dur="5000"/>
                                        <p:tgtEl>
                                          <p:spTgt spid="4"/>
                                        </p:tgtEl>
                                      </p:cBhvr>
                                    </p:animEffect>
                                  </p:childTnLst>
                                </p:cTn>
                              </p:par>
                            </p:childTnLst>
                          </p:cTn>
                        </p:par>
                        <p:par>
                          <p:cTn id="10" fill="hold">
                            <p:stCondLst>
                              <p:cond delay="5000"/>
                            </p:stCondLst>
                            <p:childTnLst>
                              <p:par>
                                <p:cTn id="11" presetID="1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Left)">
                                      <p:cBhvr>
                                        <p:cTn id="13" dur="3000"/>
                                        <p:tgtEl>
                                          <p:spTgt spid="5"/>
                                        </p:tgtEl>
                                      </p:cBhvr>
                                    </p:animEffect>
                                  </p:childTnLst>
                                </p:cTn>
                              </p:par>
                            </p:childTnLst>
                          </p:cTn>
                        </p:par>
                        <p:par>
                          <p:cTn id="14" fill="hold">
                            <p:stCondLst>
                              <p:cond delay="8000"/>
                            </p:stCondLst>
                            <p:childTnLst>
                              <p:par>
                                <p:cTn id="15" presetID="1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3000"/>
                                        <p:tgtEl>
                                          <p:spTgt spid="8"/>
                                        </p:tgtEl>
                                      </p:cBhvr>
                                    </p:animEffect>
                                  </p:childTnLst>
                                </p:cTn>
                              </p:par>
                            </p:childTnLst>
                          </p:cTn>
                        </p:par>
                        <p:par>
                          <p:cTn id="18" fill="hold">
                            <p:stCondLst>
                              <p:cond delay="11000"/>
                            </p:stCondLst>
                            <p:childTnLst>
                              <p:par>
                                <p:cTn id="19" presetID="1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Left)">
                                      <p:cBhvr>
                                        <p:cTn id="21" dur="3000"/>
                                        <p:tgtEl>
                                          <p:spTgt spid="9"/>
                                        </p:tgtEl>
                                      </p:cBhvr>
                                    </p:animEffect>
                                  </p:childTnLst>
                                </p:cTn>
                              </p:par>
                            </p:childTnLst>
                          </p:cTn>
                        </p:par>
                        <p:par>
                          <p:cTn id="22" fill="hold">
                            <p:stCondLst>
                              <p:cond delay="14000"/>
                            </p:stCondLst>
                            <p:childTnLst>
                              <p:par>
                                <p:cTn id="23" presetID="8" presetClass="entr" presetSubtype="3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out)">
                                      <p:cBhvr>
                                        <p:cTn id="25" dur="3000"/>
                                        <p:tgtEl>
                                          <p:spTgt spid="7"/>
                                        </p:tgtEl>
                                      </p:cBhvr>
                                    </p:animEffect>
                                  </p:childTnLst>
                                </p:cTn>
                              </p:par>
                            </p:childTnLst>
                          </p:cTn>
                        </p:par>
                        <p:par>
                          <p:cTn id="26" fill="hold">
                            <p:stCondLst>
                              <p:cond delay="17000"/>
                            </p:stCondLst>
                            <p:childTnLst>
                              <p:par>
                                <p:cTn id="27" presetID="29"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3000" fill="hold"/>
                                        <p:tgtEl>
                                          <p:spTgt spid="10"/>
                                        </p:tgtEl>
                                        <p:attrNameLst>
                                          <p:attrName>ppt_x</p:attrName>
                                        </p:attrNameLst>
                                      </p:cBhvr>
                                      <p:tavLst>
                                        <p:tav tm="0">
                                          <p:val>
                                            <p:strVal val="#ppt_x-.2"/>
                                          </p:val>
                                        </p:tav>
                                        <p:tav tm="100000">
                                          <p:val>
                                            <p:strVal val="#ppt_x"/>
                                          </p:val>
                                        </p:tav>
                                      </p:tavLst>
                                    </p:anim>
                                    <p:anim calcmode="lin" valueType="num">
                                      <p:cBhvr>
                                        <p:cTn id="30" dur="3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683568" y="1772816"/>
            <a:ext cx="6912768" cy="646331"/>
          </a:xfrm>
          <a:prstGeom prst="rect">
            <a:avLst/>
          </a:prstGeom>
        </p:spPr>
        <p:txBody>
          <a:bodyPr wrap="square">
            <a:spAutoFit/>
          </a:bodyPr>
          <a:lstStyle/>
          <a:p>
            <a:r>
              <a:rPr lang="pt-PT" dirty="0" smtClean="0">
                <a:solidFill>
                  <a:schemeClr val="bg1"/>
                </a:solidFill>
                <a:latin typeface="Verdana" pitchFamily="34" charset="0"/>
                <a:ea typeface="Verdana" pitchFamily="34" charset="0"/>
                <a:cs typeface="Verdana" pitchFamily="34" charset="0"/>
              </a:rPr>
              <a:t>Nesta fase de revisão, podemos verificar ou acrescentar vários elementos:</a:t>
            </a:r>
            <a:endParaRPr lang="pt-PT" dirty="0">
              <a:solidFill>
                <a:schemeClr val="bg1"/>
              </a:solidFill>
              <a:latin typeface="Verdana" pitchFamily="34" charset="0"/>
              <a:ea typeface="Verdana" pitchFamily="34" charset="0"/>
              <a:cs typeface="Verdana" pitchFamily="34" charset="0"/>
            </a:endParaRPr>
          </a:p>
        </p:txBody>
      </p:sp>
      <p:sp>
        <p:nvSpPr>
          <p:cNvPr id="5" name="Rectângulo 4"/>
          <p:cNvSpPr/>
          <p:nvPr/>
        </p:nvSpPr>
        <p:spPr>
          <a:xfrm>
            <a:off x="1259632" y="2492896"/>
            <a:ext cx="2258119" cy="369332"/>
          </a:xfrm>
          <a:prstGeom prst="rect">
            <a:avLst/>
          </a:prstGeom>
        </p:spPr>
        <p:txBody>
          <a:bodyPr wrap="none">
            <a:spAutoFit/>
          </a:bodyPr>
          <a:lstStyle/>
          <a:p>
            <a:r>
              <a:rPr lang="pt-PT" dirty="0" smtClean="0">
                <a:solidFill>
                  <a:srgbClr val="002060"/>
                </a:solidFill>
                <a:latin typeface="Verdana" pitchFamily="34" charset="0"/>
                <a:ea typeface="Verdana" pitchFamily="34" charset="0"/>
                <a:cs typeface="Verdana" pitchFamily="34" charset="0"/>
              </a:rPr>
              <a:t>Ortografia correta</a:t>
            </a:r>
            <a:endParaRPr lang="pt-PT" dirty="0">
              <a:solidFill>
                <a:srgbClr val="002060"/>
              </a:solidFill>
              <a:latin typeface="Verdana" pitchFamily="34" charset="0"/>
              <a:ea typeface="Verdana" pitchFamily="34" charset="0"/>
              <a:cs typeface="Verdana" pitchFamily="34" charset="0"/>
            </a:endParaRPr>
          </a:p>
        </p:txBody>
      </p:sp>
      <p:sp>
        <p:nvSpPr>
          <p:cNvPr id="8" name="Rectângulo 7"/>
          <p:cNvSpPr/>
          <p:nvPr/>
        </p:nvSpPr>
        <p:spPr>
          <a:xfrm>
            <a:off x="4716016" y="2492896"/>
            <a:ext cx="2280561"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Pontuação correta</a:t>
            </a:r>
            <a:endParaRPr lang="pt-PT" dirty="0">
              <a:solidFill>
                <a:srgbClr val="CC0066"/>
              </a:solidFill>
              <a:latin typeface="Verdana" pitchFamily="34" charset="0"/>
              <a:ea typeface="Verdana" pitchFamily="34" charset="0"/>
              <a:cs typeface="Verdana" pitchFamily="34" charset="0"/>
            </a:endParaRPr>
          </a:p>
        </p:txBody>
      </p:sp>
      <p:sp>
        <p:nvSpPr>
          <p:cNvPr id="9" name="Rectângulo 8"/>
          <p:cNvSpPr/>
          <p:nvPr/>
        </p:nvSpPr>
        <p:spPr>
          <a:xfrm>
            <a:off x="179512" y="2996952"/>
            <a:ext cx="6523709"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Nas frases, concordância entre o sujeito e o predicado</a:t>
            </a:r>
            <a:endParaRPr lang="pt-PT" dirty="0">
              <a:solidFill>
                <a:srgbClr val="CC0066"/>
              </a:solidFill>
              <a:latin typeface="Verdana" pitchFamily="34" charset="0"/>
              <a:ea typeface="Verdana" pitchFamily="34" charset="0"/>
              <a:cs typeface="Verdana" pitchFamily="34" charset="0"/>
            </a:endParaRPr>
          </a:p>
        </p:txBody>
      </p:sp>
      <p:sp>
        <p:nvSpPr>
          <p:cNvPr id="10" name="Rectângulo 9"/>
          <p:cNvSpPr/>
          <p:nvPr/>
        </p:nvSpPr>
        <p:spPr>
          <a:xfrm>
            <a:off x="3707904" y="3429000"/>
            <a:ext cx="3426707" cy="369332"/>
          </a:xfrm>
          <a:prstGeom prst="rect">
            <a:avLst/>
          </a:prstGeom>
        </p:spPr>
        <p:txBody>
          <a:bodyPr wrap="none">
            <a:spAutoFit/>
          </a:bodyPr>
          <a:lstStyle/>
          <a:p>
            <a:r>
              <a:rPr lang="pt-PT" dirty="0" smtClean="0">
                <a:solidFill>
                  <a:srgbClr val="002060"/>
                </a:solidFill>
                <a:latin typeface="Verdana" pitchFamily="34" charset="0"/>
                <a:ea typeface="Verdana" pitchFamily="34" charset="0"/>
                <a:cs typeface="Verdana" pitchFamily="34" charset="0"/>
              </a:rPr>
              <a:t>Ligação correta entre frases</a:t>
            </a:r>
            <a:endParaRPr lang="pt-PT" dirty="0">
              <a:solidFill>
                <a:srgbClr val="002060"/>
              </a:solidFill>
              <a:latin typeface="Verdana" pitchFamily="34" charset="0"/>
              <a:ea typeface="Verdana" pitchFamily="34" charset="0"/>
              <a:cs typeface="Verdana" pitchFamily="34" charset="0"/>
            </a:endParaRPr>
          </a:p>
        </p:txBody>
      </p:sp>
      <p:sp>
        <p:nvSpPr>
          <p:cNvPr id="11" name="Rectângulo 10"/>
          <p:cNvSpPr/>
          <p:nvPr/>
        </p:nvSpPr>
        <p:spPr>
          <a:xfrm>
            <a:off x="1043608" y="3933056"/>
            <a:ext cx="4259820"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Articuladores de discurso variados:</a:t>
            </a:r>
            <a:endParaRPr lang="pt-PT" dirty="0">
              <a:solidFill>
                <a:srgbClr val="CC0066"/>
              </a:solidFill>
              <a:latin typeface="Verdana" pitchFamily="34" charset="0"/>
              <a:ea typeface="Verdana" pitchFamily="34" charset="0"/>
              <a:cs typeface="Verdana" pitchFamily="34" charset="0"/>
            </a:endParaRPr>
          </a:p>
        </p:txBody>
      </p:sp>
      <p:sp>
        <p:nvSpPr>
          <p:cNvPr id="2049" name="Rectangle 1"/>
          <p:cNvSpPr>
            <a:spLocks noChangeArrowheads="1"/>
          </p:cNvSpPr>
          <p:nvPr/>
        </p:nvSpPr>
        <p:spPr bwMode="auto">
          <a:xfrm>
            <a:off x="827584" y="4221088"/>
            <a:ext cx="655272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rgbClr val="002060"/>
                </a:solidFill>
                <a:effectLst/>
                <a:latin typeface="Verdana" pitchFamily="34" charset="0"/>
                <a:ea typeface="Verdana" pitchFamily="34" charset="0"/>
                <a:cs typeface="Verdana" pitchFamily="34" charset="0"/>
              </a:rPr>
              <a:t>apesar de, logo de seguida, por isso, finalmente, em suma, depois de, em primeiro lugar, em segundo lugar, quando, no dia seguinte, ao fim de duas horas, porém, enquanto, de seguida, por fim, etc.</a:t>
            </a:r>
          </a:p>
        </p:txBody>
      </p:sp>
      <p:sp>
        <p:nvSpPr>
          <p:cNvPr id="12" name="Rectângulo 11"/>
          <p:cNvSpPr/>
          <p:nvPr/>
        </p:nvSpPr>
        <p:spPr>
          <a:xfrm>
            <a:off x="395536" y="5013176"/>
            <a:ext cx="2456378" cy="369332"/>
          </a:xfrm>
          <a:prstGeom prst="rect">
            <a:avLst/>
          </a:prstGeom>
        </p:spPr>
        <p:txBody>
          <a:bodyPr wrap="none">
            <a:spAutoFit/>
          </a:bodyPr>
          <a:lstStyle/>
          <a:p>
            <a:r>
              <a:rPr lang="pt-PT" dirty="0" smtClean="0">
                <a:solidFill>
                  <a:srgbClr val="002060"/>
                </a:solidFill>
                <a:latin typeface="Verdana" pitchFamily="34" charset="0"/>
                <a:ea typeface="Verdana" pitchFamily="34" charset="0"/>
                <a:cs typeface="Verdana" pitchFamily="34" charset="0"/>
              </a:rPr>
              <a:t>Vocabulário variado</a:t>
            </a:r>
            <a:endParaRPr lang="pt-PT" dirty="0">
              <a:solidFill>
                <a:srgbClr val="002060"/>
              </a:solidFill>
              <a:latin typeface="Verdana" pitchFamily="34" charset="0"/>
              <a:ea typeface="Verdana" pitchFamily="34" charset="0"/>
              <a:cs typeface="Verdana" pitchFamily="34" charset="0"/>
            </a:endParaRPr>
          </a:p>
        </p:txBody>
      </p:sp>
      <p:sp>
        <p:nvSpPr>
          <p:cNvPr id="13" name="Rectângulo 12"/>
          <p:cNvSpPr/>
          <p:nvPr/>
        </p:nvSpPr>
        <p:spPr>
          <a:xfrm>
            <a:off x="3707904" y="5157192"/>
            <a:ext cx="2687659"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Adjetivos expressivos</a:t>
            </a:r>
            <a:endParaRPr lang="pt-PT" dirty="0">
              <a:solidFill>
                <a:srgbClr val="CC0066"/>
              </a:solidFill>
              <a:latin typeface="Verdana" pitchFamily="34" charset="0"/>
              <a:ea typeface="Verdana" pitchFamily="34" charset="0"/>
              <a:cs typeface="Verdana" pitchFamily="34" charset="0"/>
            </a:endParaRPr>
          </a:p>
        </p:txBody>
      </p:sp>
      <p:sp>
        <p:nvSpPr>
          <p:cNvPr id="2053" name="Rectangle 5"/>
          <p:cNvSpPr>
            <a:spLocks noChangeArrowheads="1"/>
          </p:cNvSpPr>
          <p:nvPr/>
        </p:nvSpPr>
        <p:spPr bwMode="auto">
          <a:xfrm>
            <a:off x="467544" y="5589240"/>
            <a:ext cx="24482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b="0" i="0" u="none" strike="noStrike" cap="none" normalizeH="0" baseline="0" dirty="0" smtClean="0">
                <a:ln>
                  <a:noFill/>
                </a:ln>
                <a:solidFill>
                  <a:srgbClr val="002060"/>
                </a:solidFill>
                <a:effectLst/>
                <a:latin typeface="Verdana" pitchFamily="34" charset="0"/>
                <a:ea typeface="Verdana" pitchFamily="34" charset="0"/>
                <a:cs typeface="Verdana" pitchFamily="34" charset="0"/>
              </a:rPr>
              <a:t>Recursos retóricos:</a:t>
            </a:r>
          </a:p>
        </p:txBody>
      </p:sp>
      <p:sp>
        <p:nvSpPr>
          <p:cNvPr id="16" name="Rectângulo 15"/>
          <p:cNvSpPr/>
          <p:nvPr/>
        </p:nvSpPr>
        <p:spPr>
          <a:xfrm>
            <a:off x="251520" y="5949280"/>
            <a:ext cx="3135858" cy="307777"/>
          </a:xfrm>
          <a:prstGeom prst="rect">
            <a:avLst/>
          </a:prstGeom>
        </p:spPr>
        <p:txBody>
          <a:bodyPr wrap="none">
            <a:spAutoFit/>
          </a:bodyPr>
          <a:lstStyle/>
          <a:p>
            <a:r>
              <a:rPr lang="pt-PT" sz="1400" dirty="0" smtClean="0">
                <a:solidFill>
                  <a:srgbClr val="CC0066"/>
                </a:solidFill>
                <a:latin typeface="Verdana" pitchFamily="34" charset="0"/>
                <a:ea typeface="Verdana" pitchFamily="34" charset="0"/>
                <a:cs typeface="Verdana" pitchFamily="34" charset="0"/>
              </a:rPr>
              <a:t>Personificação, comparação, etc.</a:t>
            </a:r>
            <a:endParaRPr lang="pt-PT" sz="1400" dirty="0">
              <a:solidFill>
                <a:srgbClr val="CC0066"/>
              </a:solidFill>
              <a:latin typeface="Verdana" pitchFamily="34" charset="0"/>
              <a:ea typeface="Verdana" pitchFamily="34" charset="0"/>
              <a:cs typeface="Verdana" pitchFamily="34" charset="0"/>
            </a:endParaRPr>
          </a:p>
        </p:txBody>
      </p:sp>
      <p:sp>
        <p:nvSpPr>
          <p:cNvPr id="14" name="Rectângulo 13"/>
          <p:cNvSpPr/>
          <p:nvPr/>
        </p:nvSpPr>
        <p:spPr>
          <a:xfrm>
            <a:off x="4644008" y="5589240"/>
            <a:ext cx="2785506" cy="369332"/>
          </a:xfrm>
          <a:prstGeom prst="rect">
            <a:avLst/>
          </a:prstGeom>
        </p:spPr>
        <p:txBody>
          <a:bodyPr wrap="none">
            <a:spAutoFit/>
          </a:bodyPr>
          <a:lstStyle/>
          <a:p>
            <a:r>
              <a:rPr lang="pt-PT" dirty="0" smtClean="0">
                <a:solidFill>
                  <a:srgbClr val="002060"/>
                </a:solidFill>
                <a:latin typeface="Verdana" pitchFamily="34" charset="0"/>
                <a:ea typeface="Verdana" pitchFamily="34" charset="0"/>
                <a:cs typeface="Verdana" pitchFamily="34" charset="0"/>
              </a:rPr>
              <a:t>Divisão em parágrafos</a:t>
            </a:r>
            <a:endParaRPr lang="pt-PT" dirty="0"/>
          </a:p>
        </p:txBody>
      </p:sp>
      <p:sp>
        <p:nvSpPr>
          <p:cNvPr id="15" name="Rectângulo 14"/>
          <p:cNvSpPr/>
          <p:nvPr/>
        </p:nvSpPr>
        <p:spPr>
          <a:xfrm>
            <a:off x="3851920" y="6093296"/>
            <a:ext cx="3195427"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Agradável mancha gráfica</a:t>
            </a:r>
            <a:endParaRPr lang="pt-PT" dirty="0">
              <a:solidFill>
                <a:srgbClr val="CC0066"/>
              </a:solidFill>
            </a:endParaRPr>
          </a:p>
        </p:txBody>
      </p:sp>
    </p:spTree>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73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par>
                          <p:cTn id="17" fill="hold">
                            <p:stCondLst>
                              <p:cond delay="99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par>
                          <p:cTn id="24" fill="hold">
                            <p:stCondLst>
                              <p:cond delay="124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by="(-#ppt_w*2)" calcmode="lin" valueType="num">
                                      <p:cBhvr rctx="PPT">
                                        <p:cTn id="27" dur="500" autoRev="1" fill="hold">
                                          <p:stCondLst>
                                            <p:cond delay="0"/>
                                          </p:stCondLst>
                                        </p:cTn>
                                        <p:tgtEl>
                                          <p:spTgt spid="9"/>
                                        </p:tgtEl>
                                        <p:attrNameLst>
                                          <p:attrName>ppt_w</p:attrName>
                                        </p:attrNameLst>
                                      </p:cBhvr>
                                    </p:anim>
                                    <p:anim by="(#ppt_w*0.50)" calcmode="lin" valueType="num">
                                      <p:cBhvr>
                                        <p:cTn id="28" dur="500" decel="50000" autoRev="1" fill="hold">
                                          <p:stCondLst>
                                            <p:cond delay="0"/>
                                          </p:stCondLst>
                                        </p:cTn>
                                        <p:tgtEl>
                                          <p:spTgt spid="9"/>
                                        </p:tgtEl>
                                        <p:attrNameLst>
                                          <p:attrName>ppt_x</p:attrName>
                                        </p:attrNameLst>
                                      </p:cBhvr>
                                    </p:anim>
                                    <p:anim from="(-#ppt_h/2)" to="(#ppt_y)" calcmode="lin" valueType="num">
                                      <p:cBhvr>
                                        <p:cTn id="29" dur="1000" fill="hold">
                                          <p:stCondLst>
                                            <p:cond delay="0"/>
                                          </p:stCondLst>
                                        </p:cTn>
                                        <p:tgtEl>
                                          <p:spTgt spid="9"/>
                                        </p:tgtEl>
                                        <p:attrNameLst>
                                          <p:attrName>ppt_y</p:attrName>
                                        </p:attrNameLst>
                                      </p:cBhvr>
                                    </p:anim>
                                    <p:animRot by="21600000">
                                      <p:cBhvr>
                                        <p:cTn id="30" dur="1000" fill="hold">
                                          <p:stCondLst>
                                            <p:cond delay="0"/>
                                          </p:stCondLst>
                                        </p:cTn>
                                        <p:tgtEl>
                                          <p:spTgt spid="9"/>
                                        </p:tgtEl>
                                        <p:attrNameLst>
                                          <p:attrName>r</p:attrName>
                                        </p:attrNameLst>
                                      </p:cBhvr>
                                    </p:animRot>
                                  </p:childTnLst>
                                </p:cTn>
                              </p:par>
                            </p:childTnLst>
                          </p:cTn>
                        </p:par>
                        <p:par>
                          <p:cTn id="31" fill="hold">
                            <p:stCondLst>
                              <p:cond delay="179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by="(-#ppt_w*2)" calcmode="lin" valueType="num">
                                      <p:cBhvr rctx="PPT">
                                        <p:cTn id="34" dur="500" autoRev="1" fill="hold">
                                          <p:stCondLst>
                                            <p:cond delay="0"/>
                                          </p:stCondLst>
                                        </p:cTn>
                                        <p:tgtEl>
                                          <p:spTgt spid="10"/>
                                        </p:tgtEl>
                                        <p:attrNameLst>
                                          <p:attrName>ppt_w</p:attrName>
                                        </p:attrNameLst>
                                      </p:cBhvr>
                                    </p:anim>
                                    <p:anim by="(#ppt_w*0.50)" calcmode="lin" valueType="num">
                                      <p:cBhvr>
                                        <p:cTn id="35" dur="500" decel="50000" autoRev="1" fill="hold">
                                          <p:stCondLst>
                                            <p:cond delay="0"/>
                                          </p:stCondLst>
                                        </p:cTn>
                                        <p:tgtEl>
                                          <p:spTgt spid="10"/>
                                        </p:tgtEl>
                                        <p:attrNameLst>
                                          <p:attrName>ppt_x</p:attrName>
                                        </p:attrNameLst>
                                      </p:cBhvr>
                                    </p:anim>
                                    <p:anim from="(-#ppt_h/2)" to="(#ppt_y)" calcmode="lin" valueType="num">
                                      <p:cBhvr>
                                        <p:cTn id="36" dur="1000" fill="hold">
                                          <p:stCondLst>
                                            <p:cond delay="0"/>
                                          </p:stCondLst>
                                        </p:cTn>
                                        <p:tgtEl>
                                          <p:spTgt spid="10"/>
                                        </p:tgtEl>
                                        <p:attrNameLst>
                                          <p:attrName>ppt_y</p:attrName>
                                        </p:attrNameLst>
                                      </p:cBhvr>
                                    </p:anim>
                                    <p:animRot by="21600000">
                                      <p:cBhvr>
                                        <p:cTn id="37" dur="1000" fill="hold">
                                          <p:stCondLst>
                                            <p:cond delay="0"/>
                                          </p:stCondLst>
                                        </p:cTn>
                                        <p:tgtEl>
                                          <p:spTgt spid="10"/>
                                        </p:tgtEl>
                                        <p:attrNameLst>
                                          <p:attrName>r</p:attrName>
                                        </p:attrNameLst>
                                      </p:cBhvr>
                                    </p:animRot>
                                  </p:childTnLst>
                                </p:cTn>
                              </p:par>
                            </p:childTnLst>
                          </p:cTn>
                        </p:par>
                        <p:par>
                          <p:cTn id="38" fill="hold">
                            <p:stCondLst>
                              <p:cond delay="213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by="(-#ppt_w*2)" calcmode="lin" valueType="num">
                                      <p:cBhvr rctx="PPT">
                                        <p:cTn id="41" dur="500" autoRev="1" fill="hold">
                                          <p:stCondLst>
                                            <p:cond delay="0"/>
                                          </p:stCondLst>
                                        </p:cTn>
                                        <p:tgtEl>
                                          <p:spTgt spid="11"/>
                                        </p:tgtEl>
                                        <p:attrNameLst>
                                          <p:attrName>ppt_w</p:attrName>
                                        </p:attrNameLst>
                                      </p:cBhvr>
                                    </p:anim>
                                    <p:anim by="(#ppt_w*0.50)" calcmode="lin" valueType="num">
                                      <p:cBhvr>
                                        <p:cTn id="42" dur="500" decel="50000" autoRev="1" fill="hold">
                                          <p:stCondLst>
                                            <p:cond delay="0"/>
                                          </p:stCondLst>
                                        </p:cTn>
                                        <p:tgtEl>
                                          <p:spTgt spid="11"/>
                                        </p:tgtEl>
                                        <p:attrNameLst>
                                          <p:attrName>ppt_x</p:attrName>
                                        </p:attrNameLst>
                                      </p:cBhvr>
                                    </p:anim>
                                    <p:anim from="(-#ppt_h/2)" to="(#ppt_y)" calcmode="lin" valueType="num">
                                      <p:cBhvr>
                                        <p:cTn id="43" dur="1000" fill="hold">
                                          <p:stCondLst>
                                            <p:cond delay="0"/>
                                          </p:stCondLst>
                                        </p:cTn>
                                        <p:tgtEl>
                                          <p:spTgt spid="11"/>
                                        </p:tgtEl>
                                        <p:attrNameLst>
                                          <p:attrName>ppt_y</p:attrName>
                                        </p:attrNameLst>
                                      </p:cBhvr>
                                    </p:anim>
                                    <p:animRot by="21600000">
                                      <p:cBhvr>
                                        <p:cTn id="44" dur="1000" fill="hold">
                                          <p:stCondLst>
                                            <p:cond delay="0"/>
                                          </p:stCondLst>
                                        </p:cTn>
                                        <p:tgtEl>
                                          <p:spTgt spid="11"/>
                                        </p:tgtEl>
                                        <p:attrNameLst>
                                          <p:attrName>r</p:attrName>
                                        </p:attrNameLst>
                                      </p:cBhvr>
                                    </p:animRot>
                                  </p:childTnLst>
                                </p:cTn>
                              </p:par>
                            </p:childTnLst>
                          </p:cTn>
                        </p:par>
                        <p:par>
                          <p:cTn id="45" fill="hold">
                            <p:stCondLst>
                              <p:cond delay="25400"/>
                            </p:stCondLst>
                            <p:childTnLst>
                              <p:par>
                                <p:cTn id="46" presetID="24" presetClass="entr" presetSubtype="0" fill="hold" grpId="0" nodeType="afterEffect">
                                  <p:stCondLst>
                                    <p:cond delay="0"/>
                                  </p:stCondLst>
                                  <p:childTnLst>
                                    <p:set>
                                      <p:cBhvr>
                                        <p:cTn id="47" dur="1" fill="hold">
                                          <p:stCondLst>
                                            <p:cond delay="0"/>
                                          </p:stCondLst>
                                        </p:cTn>
                                        <p:tgtEl>
                                          <p:spTgt spid="2049"/>
                                        </p:tgtEl>
                                        <p:attrNameLst>
                                          <p:attrName>style.visibility</p:attrName>
                                        </p:attrNameLst>
                                      </p:cBhvr>
                                      <p:to>
                                        <p:strVal val="visible"/>
                                      </p:to>
                                    </p:set>
                                    <p:anim to="" calcmode="lin" valueType="num">
                                      <p:cBhvr>
                                        <p:cTn id="48" dur="1" fill="hold"/>
                                        <p:tgtEl>
                                          <p:spTgt spid="2049"/>
                                        </p:tgtEl>
                                        <p:attrNameLst>
                                          <p:attrName/>
                                        </p:attrNameLst>
                                      </p:cBhvr>
                                    </p:anim>
                                  </p:childTnLst>
                                </p:cTn>
                              </p:par>
                            </p:childTnLst>
                          </p:cTn>
                        </p:par>
                        <p:par>
                          <p:cTn id="49" fill="hold">
                            <p:stCondLst>
                              <p:cond delay="25400"/>
                            </p:stCondLst>
                            <p:childTnLst>
                              <p:par>
                                <p:cTn id="50" presetID="56" presetClass="entr" presetSubtype="0" fill="hold" grpId="0" nodeType="afterEffect">
                                  <p:stCondLst>
                                    <p:cond delay="6000"/>
                                  </p:stCondLst>
                                  <p:iterate type="lt">
                                    <p:tmPct val="10000"/>
                                  </p:iterate>
                                  <p:childTnLst>
                                    <p:set>
                                      <p:cBhvr>
                                        <p:cTn id="51" dur="1" fill="hold">
                                          <p:stCondLst>
                                            <p:cond delay="0"/>
                                          </p:stCondLst>
                                        </p:cTn>
                                        <p:tgtEl>
                                          <p:spTgt spid="12"/>
                                        </p:tgtEl>
                                        <p:attrNameLst>
                                          <p:attrName>style.visibility</p:attrName>
                                        </p:attrNameLst>
                                      </p:cBhvr>
                                      <p:to>
                                        <p:strVal val="visible"/>
                                      </p:to>
                                    </p:set>
                                    <p:anim by="(-#ppt_w*2)" calcmode="lin" valueType="num">
                                      <p:cBhvr rctx="PPT">
                                        <p:cTn id="52" dur="500" autoRev="1" fill="hold">
                                          <p:stCondLst>
                                            <p:cond delay="0"/>
                                          </p:stCondLst>
                                        </p:cTn>
                                        <p:tgtEl>
                                          <p:spTgt spid="12"/>
                                        </p:tgtEl>
                                        <p:attrNameLst>
                                          <p:attrName>ppt_w</p:attrName>
                                        </p:attrNameLst>
                                      </p:cBhvr>
                                    </p:anim>
                                    <p:anim by="(#ppt_w*0.50)" calcmode="lin" valueType="num">
                                      <p:cBhvr>
                                        <p:cTn id="53" dur="500" decel="50000" autoRev="1" fill="hold">
                                          <p:stCondLst>
                                            <p:cond delay="0"/>
                                          </p:stCondLst>
                                        </p:cTn>
                                        <p:tgtEl>
                                          <p:spTgt spid="12"/>
                                        </p:tgtEl>
                                        <p:attrNameLst>
                                          <p:attrName>ppt_x</p:attrName>
                                        </p:attrNameLst>
                                      </p:cBhvr>
                                    </p:anim>
                                    <p:anim from="(-#ppt_h/2)" to="(#ppt_y)" calcmode="lin" valueType="num">
                                      <p:cBhvr>
                                        <p:cTn id="54" dur="1000" fill="hold">
                                          <p:stCondLst>
                                            <p:cond delay="0"/>
                                          </p:stCondLst>
                                        </p:cTn>
                                        <p:tgtEl>
                                          <p:spTgt spid="12"/>
                                        </p:tgtEl>
                                        <p:attrNameLst>
                                          <p:attrName>ppt_y</p:attrName>
                                        </p:attrNameLst>
                                      </p:cBhvr>
                                    </p:anim>
                                    <p:animRot by="21600000">
                                      <p:cBhvr>
                                        <p:cTn id="55" dur="1000" fill="hold">
                                          <p:stCondLst>
                                            <p:cond delay="0"/>
                                          </p:stCondLst>
                                        </p:cTn>
                                        <p:tgtEl>
                                          <p:spTgt spid="12"/>
                                        </p:tgtEl>
                                        <p:attrNameLst>
                                          <p:attrName>r</p:attrName>
                                        </p:attrNameLst>
                                      </p:cBhvr>
                                    </p:animRot>
                                  </p:childTnLst>
                                </p:cTn>
                              </p:par>
                            </p:childTnLst>
                          </p:cTn>
                        </p:par>
                        <p:par>
                          <p:cTn id="56" fill="hold">
                            <p:stCondLst>
                              <p:cond delay="341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13"/>
                                        </p:tgtEl>
                                        <p:attrNameLst>
                                          <p:attrName>style.visibility</p:attrName>
                                        </p:attrNameLst>
                                      </p:cBhvr>
                                      <p:to>
                                        <p:strVal val="visible"/>
                                      </p:to>
                                    </p:set>
                                    <p:anim by="(-#ppt_w*2)" calcmode="lin" valueType="num">
                                      <p:cBhvr rctx="PPT">
                                        <p:cTn id="59" dur="500" autoRev="1" fill="hold">
                                          <p:stCondLst>
                                            <p:cond delay="0"/>
                                          </p:stCondLst>
                                        </p:cTn>
                                        <p:tgtEl>
                                          <p:spTgt spid="13"/>
                                        </p:tgtEl>
                                        <p:attrNameLst>
                                          <p:attrName>ppt_w</p:attrName>
                                        </p:attrNameLst>
                                      </p:cBhvr>
                                    </p:anim>
                                    <p:anim by="(#ppt_w*0.50)" calcmode="lin" valueType="num">
                                      <p:cBhvr>
                                        <p:cTn id="60" dur="500" decel="50000" autoRev="1" fill="hold">
                                          <p:stCondLst>
                                            <p:cond delay="0"/>
                                          </p:stCondLst>
                                        </p:cTn>
                                        <p:tgtEl>
                                          <p:spTgt spid="13"/>
                                        </p:tgtEl>
                                        <p:attrNameLst>
                                          <p:attrName>ppt_x</p:attrName>
                                        </p:attrNameLst>
                                      </p:cBhvr>
                                    </p:anim>
                                    <p:anim from="(-#ppt_h/2)" to="(#ppt_y)" calcmode="lin" valueType="num">
                                      <p:cBhvr>
                                        <p:cTn id="61" dur="1000" fill="hold">
                                          <p:stCondLst>
                                            <p:cond delay="0"/>
                                          </p:stCondLst>
                                        </p:cTn>
                                        <p:tgtEl>
                                          <p:spTgt spid="13"/>
                                        </p:tgtEl>
                                        <p:attrNameLst>
                                          <p:attrName>ppt_y</p:attrName>
                                        </p:attrNameLst>
                                      </p:cBhvr>
                                    </p:anim>
                                    <p:animRot by="21600000">
                                      <p:cBhvr>
                                        <p:cTn id="62" dur="1000" fill="hold">
                                          <p:stCondLst>
                                            <p:cond delay="0"/>
                                          </p:stCondLst>
                                        </p:cTn>
                                        <p:tgtEl>
                                          <p:spTgt spid="13"/>
                                        </p:tgtEl>
                                        <p:attrNameLst>
                                          <p:attrName>r</p:attrName>
                                        </p:attrNameLst>
                                      </p:cBhvr>
                                    </p:animRot>
                                  </p:childTnLst>
                                </p:cTn>
                              </p:par>
                            </p:childTnLst>
                          </p:cTn>
                        </p:par>
                        <p:par>
                          <p:cTn id="63" fill="hold">
                            <p:stCondLst>
                              <p:cond delay="37000"/>
                            </p:stCondLst>
                            <p:childTnLst>
                              <p:par>
                                <p:cTn id="64" presetID="56" presetClass="entr" presetSubtype="0" fill="hold" grpId="0" nodeType="afterEffect">
                                  <p:stCondLst>
                                    <p:cond delay="0"/>
                                  </p:stCondLst>
                                  <p:iterate type="lt">
                                    <p:tmPct val="10000"/>
                                  </p:iterate>
                                  <p:childTnLst>
                                    <p:set>
                                      <p:cBhvr>
                                        <p:cTn id="65" dur="1" fill="hold">
                                          <p:stCondLst>
                                            <p:cond delay="0"/>
                                          </p:stCondLst>
                                        </p:cTn>
                                        <p:tgtEl>
                                          <p:spTgt spid="2053"/>
                                        </p:tgtEl>
                                        <p:attrNameLst>
                                          <p:attrName>style.visibility</p:attrName>
                                        </p:attrNameLst>
                                      </p:cBhvr>
                                      <p:to>
                                        <p:strVal val="visible"/>
                                      </p:to>
                                    </p:set>
                                    <p:anim by="(-#ppt_w*2)" calcmode="lin" valueType="num">
                                      <p:cBhvr rctx="PPT">
                                        <p:cTn id="66" dur="500" autoRev="1" fill="hold">
                                          <p:stCondLst>
                                            <p:cond delay="0"/>
                                          </p:stCondLst>
                                        </p:cTn>
                                        <p:tgtEl>
                                          <p:spTgt spid="2053"/>
                                        </p:tgtEl>
                                        <p:attrNameLst>
                                          <p:attrName>ppt_w</p:attrName>
                                        </p:attrNameLst>
                                      </p:cBhvr>
                                    </p:anim>
                                    <p:anim by="(#ppt_w*0.50)" calcmode="lin" valueType="num">
                                      <p:cBhvr>
                                        <p:cTn id="67" dur="500" decel="50000" autoRev="1" fill="hold">
                                          <p:stCondLst>
                                            <p:cond delay="0"/>
                                          </p:stCondLst>
                                        </p:cTn>
                                        <p:tgtEl>
                                          <p:spTgt spid="2053"/>
                                        </p:tgtEl>
                                        <p:attrNameLst>
                                          <p:attrName>ppt_x</p:attrName>
                                        </p:attrNameLst>
                                      </p:cBhvr>
                                    </p:anim>
                                    <p:anim from="(-#ppt_h/2)" to="(#ppt_y)" calcmode="lin" valueType="num">
                                      <p:cBhvr>
                                        <p:cTn id="68" dur="1000" fill="hold">
                                          <p:stCondLst>
                                            <p:cond delay="0"/>
                                          </p:stCondLst>
                                        </p:cTn>
                                        <p:tgtEl>
                                          <p:spTgt spid="2053"/>
                                        </p:tgtEl>
                                        <p:attrNameLst>
                                          <p:attrName>ppt_y</p:attrName>
                                        </p:attrNameLst>
                                      </p:cBhvr>
                                    </p:anim>
                                    <p:animRot by="21600000">
                                      <p:cBhvr>
                                        <p:cTn id="69" dur="1000" fill="hold">
                                          <p:stCondLst>
                                            <p:cond delay="0"/>
                                          </p:stCondLst>
                                        </p:cTn>
                                        <p:tgtEl>
                                          <p:spTgt spid="2053"/>
                                        </p:tgtEl>
                                        <p:attrNameLst>
                                          <p:attrName>r</p:attrName>
                                        </p:attrNameLst>
                                      </p:cBhvr>
                                    </p:animRot>
                                  </p:childTnLst>
                                </p:cTn>
                              </p:par>
                            </p:childTnLst>
                          </p:cTn>
                        </p:par>
                        <p:par>
                          <p:cTn id="70" fill="hold">
                            <p:stCondLst>
                              <p:cond delay="39700"/>
                            </p:stCondLst>
                            <p:childTnLst>
                              <p:par>
                                <p:cTn id="71" presetID="24"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to="" calcmode="lin" valueType="num">
                                      <p:cBhvr>
                                        <p:cTn id="73" dur="1" fill="hold"/>
                                        <p:tgtEl>
                                          <p:spTgt spid="16"/>
                                        </p:tgtEl>
                                        <p:attrNameLst>
                                          <p:attrName/>
                                        </p:attrNameLst>
                                      </p:cBhvr>
                                    </p:anim>
                                  </p:childTnLst>
                                </p:cTn>
                              </p:par>
                            </p:childTnLst>
                          </p:cTn>
                        </p:par>
                        <p:par>
                          <p:cTn id="74" fill="hold">
                            <p:stCondLst>
                              <p:cond delay="39700"/>
                            </p:stCondLst>
                            <p:childTnLst>
                              <p:par>
                                <p:cTn id="75" presetID="56" presetClass="entr" presetSubtype="0" fill="hold" grpId="0" nodeType="afterEffect">
                                  <p:stCondLst>
                                    <p:cond delay="0"/>
                                  </p:stCondLst>
                                  <p:iterate type="lt">
                                    <p:tmPct val="10000"/>
                                  </p:iterate>
                                  <p:childTnLst>
                                    <p:set>
                                      <p:cBhvr>
                                        <p:cTn id="76" dur="1" fill="hold">
                                          <p:stCondLst>
                                            <p:cond delay="0"/>
                                          </p:stCondLst>
                                        </p:cTn>
                                        <p:tgtEl>
                                          <p:spTgt spid="14"/>
                                        </p:tgtEl>
                                        <p:attrNameLst>
                                          <p:attrName>style.visibility</p:attrName>
                                        </p:attrNameLst>
                                      </p:cBhvr>
                                      <p:to>
                                        <p:strVal val="visible"/>
                                      </p:to>
                                    </p:set>
                                    <p:anim by="(-#ppt_w*2)" calcmode="lin" valueType="num">
                                      <p:cBhvr rctx="PPT">
                                        <p:cTn id="77" dur="500" autoRev="1" fill="hold">
                                          <p:stCondLst>
                                            <p:cond delay="0"/>
                                          </p:stCondLst>
                                        </p:cTn>
                                        <p:tgtEl>
                                          <p:spTgt spid="14"/>
                                        </p:tgtEl>
                                        <p:attrNameLst>
                                          <p:attrName>ppt_w</p:attrName>
                                        </p:attrNameLst>
                                      </p:cBhvr>
                                    </p:anim>
                                    <p:anim by="(#ppt_w*0.50)" calcmode="lin" valueType="num">
                                      <p:cBhvr>
                                        <p:cTn id="78" dur="500" decel="50000" autoRev="1" fill="hold">
                                          <p:stCondLst>
                                            <p:cond delay="0"/>
                                          </p:stCondLst>
                                        </p:cTn>
                                        <p:tgtEl>
                                          <p:spTgt spid="14"/>
                                        </p:tgtEl>
                                        <p:attrNameLst>
                                          <p:attrName>ppt_x</p:attrName>
                                        </p:attrNameLst>
                                      </p:cBhvr>
                                    </p:anim>
                                    <p:anim from="(-#ppt_h/2)" to="(#ppt_y)" calcmode="lin" valueType="num">
                                      <p:cBhvr>
                                        <p:cTn id="79" dur="1000" fill="hold">
                                          <p:stCondLst>
                                            <p:cond delay="0"/>
                                          </p:stCondLst>
                                        </p:cTn>
                                        <p:tgtEl>
                                          <p:spTgt spid="14"/>
                                        </p:tgtEl>
                                        <p:attrNameLst>
                                          <p:attrName>ppt_y</p:attrName>
                                        </p:attrNameLst>
                                      </p:cBhvr>
                                    </p:anim>
                                    <p:animRot by="21600000">
                                      <p:cBhvr>
                                        <p:cTn id="80" dur="1000" fill="hold">
                                          <p:stCondLst>
                                            <p:cond delay="0"/>
                                          </p:stCondLst>
                                        </p:cTn>
                                        <p:tgtEl>
                                          <p:spTgt spid="14"/>
                                        </p:tgtEl>
                                        <p:attrNameLst>
                                          <p:attrName>r</p:attrName>
                                        </p:attrNameLst>
                                      </p:cBhvr>
                                    </p:animRot>
                                  </p:childTnLst>
                                </p:cTn>
                              </p:par>
                            </p:childTnLst>
                          </p:cTn>
                        </p:par>
                        <p:par>
                          <p:cTn id="81" fill="hold">
                            <p:stCondLst>
                              <p:cond delay="42500"/>
                            </p:stCondLst>
                            <p:childTnLst>
                              <p:par>
                                <p:cTn id="82" presetID="56" presetClass="entr" presetSubtype="0" fill="hold" grpId="0" nodeType="afterEffect">
                                  <p:stCondLst>
                                    <p:cond delay="0"/>
                                  </p:stCondLst>
                                  <p:iterate type="lt">
                                    <p:tmPct val="10000"/>
                                  </p:iterate>
                                  <p:childTnLst>
                                    <p:set>
                                      <p:cBhvr>
                                        <p:cTn id="83" dur="1" fill="hold">
                                          <p:stCondLst>
                                            <p:cond delay="0"/>
                                          </p:stCondLst>
                                        </p:cTn>
                                        <p:tgtEl>
                                          <p:spTgt spid="15"/>
                                        </p:tgtEl>
                                        <p:attrNameLst>
                                          <p:attrName>style.visibility</p:attrName>
                                        </p:attrNameLst>
                                      </p:cBhvr>
                                      <p:to>
                                        <p:strVal val="visible"/>
                                      </p:to>
                                    </p:set>
                                    <p:anim by="(-#ppt_w*2)" calcmode="lin" valueType="num">
                                      <p:cBhvr rctx="PPT">
                                        <p:cTn id="84" dur="500" autoRev="1" fill="hold">
                                          <p:stCondLst>
                                            <p:cond delay="0"/>
                                          </p:stCondLst>
                                        </p:cTn>
                                        <p:tgtEl>
                                          <p:spTgt spid="15"/>
                                        </p:tgtEl>
                                        <p:attrNameLst>
                                          <p:attrName>ppt_w</p:attrName>
                                        </p:attrNameLst>
                                      </p:cBhvr>
                                    </p:anim>
                                    <p:anim by="(#ppt_w*0.50)" calcmode="lin" valueType="num">
                                      <p:cBhvr>
                                        <p:cTn id="85" dur="500" decel="50000" autoRev="1" fill="hold">
                                          <p:stCondLst>
                                            <p:cond delay="0"/>
                                          </p:stCondLst>
                                        </p:cTn>
                                        <p:tgtEl>
                                          <p:spTgt spid="15"/>
                                        </p:tgtEl>
                                        <p:attrNameLst>
                                          <p:attrName>ppt_x</p:attrName>
                                        </p:attrNameLst>
                                      </p:cBhvr>
                                    </p:anim>
                                    <p:anim from="(-#ppt_h/2)" to="(#ppt_y)" calcmode="lin" valueType="num">
                                      <p:cBhvr>
                                        <p:cTn id="86" dur="1000" fill="hold">
                                          <p:stCondLst>
                                            <p:cond delay="0"/>
                                          </p:stCondLst>
                                        </p:cTn>
                                        <p:tgtEl>
                                          <p:spTgt spid="15"/>
                                        </p:tgtEl>
                                        <p:attrNameLst>
                                          <p:attrName>ppt_y</p:attrName>
                                        </p:attrNameLst>
                                      </p:cBhvr>
                                    </p:anim>
                                    <p:animRot by="21600000">
                                      <p:cBhvr>
                                        <p:cTn id="87"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2049" grpId="0"/>
      <p:bldP spid="12" grpId="0"/>
      <p:bldP spid="13" grpId="0"/>
      <p:bldP spid="2053" grpId="0"/>
      <p:bldP spid="16"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323528" y="1772816"/>
            <a:ext cx="7632848" cy="369332"/>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Assim, o nosso texto estará finalizado, pronto para ser lido. </a:t>
            </a:r>
          </a:p>
        </p:txBody>
      </p:sp>
      <p:pic>
        <p:nvPicPr>
          <p:cNvPr id="14" name="Imagem 13"/>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435617" y="3015219"/>
            <a:ext cx="3366109" cy="3366109"/>
          </a:xfrm>
          <a:prstGeom prst="rect">
            <a:avLst/>
          </a:prstGeom>
          <a:noFill/>
          <a:ln w="9525">
            <a:noFill/>
            <a:miter lim="800000"/>
            <a:headEnd/>
            <a:tailEnd/>
          </a:ln>
        </p:spPr>
      </p:pic>
      <p:sp>
        <p:nvSpPr>
          <p:cNvPr id="15" name="Rectângulo 14"/>
          <p:cNvSpPr/>
          <p:nvPr/>
        </p:nvSpPr>
        <p:spPr>
          <a:xfrm>
            <a:off x="251520" y="2636912"/>
            <a:ext cx="7632848" cy="707886"/>
          </a:xfrm>
          <a:prstGeom prst="rect">
            <a:avLst/>
          </a:prstGeom>
        </p:spPr>
        <p:txBody>
          <a:bodyPr wrap="square">
            <a:spAutoFit/>
          </a:bodyPr>
          <a:lstStyle/>
          <a:p>
            <a:pPr algn="just"/>
            <a:r>
              <a:rPr lang="pt-PT" sz="2000" dirty="0" smtClean="0">
                <a:solidFill>
                  <a:schemeClr val="bg1"/>
                </a:solidFill>
                <a:latin typeface="Verdana" pitchFamily="34" charset="0"/>
                <a:ea typeface="Verdana" pitchFamily="34" charset="0"/>
                <a:cs typeface="Verdana" pitchFamily="34" charset="0"/>
              </a:rPr>
              <a:t>Ao escrevermos o nosso texto, pudemos construir algo de novo, criado por nós.</a:t>
            </a:r>
          </a:p>
        </p:txBody>
      </p:sp>
      <p:sp>
        <p:nvSpPr>
          <p:cNvPr id="17" name="Rectângulo 16"/>
          <p:cNvSpPr/>
          <p:nvPr/>
        </p:nvSpPr>
        <p:spPr>
          <a:xfrm>
            <a:off x="323528" y="4149080"/>
            <a:ext cx="3816424" cy="1446550"/>
          </a:xfrm>
          <a:prstGeom prst="rect">
            <a:avLst/>
          </a:prstGeom>
        </p:spPr>
        <p:txBody>
          <a:bodyPr wrap="square">
            <a:spAutoFit/>
          </a:bodyPr>
          <a:lstStyle/>
          <a:p>
            <a:pPr algn="just"/>
            <a:r>
              <a:rPr lang="pt-PT" sz="2200" dirty="0" smtClean="0">
                <a:solidFill>
                  <a:schemeClr val="bg1"/>
                </a:solidFill>
                <a:latin typeface="Verdana" pitchFamily="34" charset="0"/>
                <a:ea typeface="Verdana" pitchFamily="34" charset="0"/>
                <a:cs typeface="Verdana" pitchFamily="34" charset="0"/>
              </a:rPr>
              <a:t>Conseguimos organizar as nossas ideias e dar forma à nossa </a:t>
            </a:r>
            <a:r>
              <a:rPr lang="pt-PT" sz="2200" dirty="0" smtClean="0">
                <a:solidFill>
                  <a:srgbClr val="CC0066"/>
                </a:solidFill>
                <a:latin typeface="Verdana" pitchFamily="34" charset="0"/>
                <a:ea typeface="Verdana" pitchFamily="34" charset="0"/>
                <a:cs typeface="Verdana" pitchFamily="34" charset="0"/>
              </a:rPr>
              <a:t>imaginação</a:t>
            </a:r>
            <a:r>
              <a:rPr lang="pt-PT" sz="2200" dirty="0" smtClean="0">
                <a:solidFill>
                  <a:schemeClr val="bg1"/>
                </a:solidFill>
                <a:latin typeface="Verdana" pitchFamily="34" charset="0"/>
                <a:ea typeface="Verdana" pitchFamily="34" charset="0"/>
                <a:cs typeface="Verdana" pitchFamily="34" charset="0"/>
              </a:rPr>
              <a:t>!</a:t>
            </a:r>
            <a:endParaRPr lang="pt-PT" sz="2200" dirty="0">
              <a:solidFill>
                <a:schemeClr val="bg1"/>
              </a:solidFill>
              <a:latin typeface="Verdana" pitchFamily="34" charset="0"/>
              <a:ea typeface="Verdana" pitchFamily="34" charset="0"/>
              <a:cs typeface="Verdana" pitchFamily="34" charset="0"/>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ppt_x</p:attrName>
                                        </p:attrNameLst>
                                      </p:cBhvr>
                                      <p:tavLst>
                                        <p:tav tm="0">
                                          <p:val>
                                            <p:strVal val="#ppt_x-.2"/>
                                          </p:val>
                                        </p:tav>
                                        <p:tav tm="100000">
                                          <p:val>
                                            <p:strVal val="#ppt_x"/>
                                          </p:val>
                                        </p:tav>
                                      </p:tavLst>
                                    </p:anim>
                                    <p:anim calcmode="lin" valueType="num">
                                      <p:cBhvr>
                                        <p:cTn id="8" dur="5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0"/>
                                        <p:tgtEl>
                                          <p:spTgt spid="4"/>
                                        </p:tgtEl>
                                      </p:cBhvr>
                                    </p:animEffect>
                                  </p:childTnLst>
                                </p:cTn>
                              </p:par>
                            </p:childTnLst>
                          </p:cTn>
                        </p:par>
                        <p:par>
                          <p:cTn id="10" fill="hold">
                            <p:stCondLst>
                              <p:cond delay="5000"/>
                            </p:stCondLst>
                            <p:childTnLst>
                              <p:par>
                                <p:cTn id="11" presetID="27" presetClass="entr" presetSubtype="0" fill="hold" grpId="0" nodeType="afterEffect">
                                  <p:stCondLst>
                                    <p:cond delay="0"/>
                                  </p:stCondLst>
                                  <p:iterate type="wd">
                                    <p:tmPct val="50000"/>
                                  </p:iterate>
                                  <p:childTnLst>
                                    <p:set>
                                      <p:cBhvr>
                                        <p:cTn id="12" dur="1" fill="hold">
                                          <p:stCondLst>
                                            <p:cond delay="0"/>
                                          </p:stCondLst>
                                        </p:cTn>
                                        <p:tgtEl>
                                          <p:spTgt spid="15"/>
                                        </p:tgtEl>
                                        <p:attrNameLst>
                                          <p:attrName>style.visibility</p:attrName>
                                        </p:attrNameLst>
                                      </p:cBhvr>
                                      <p:to>
                                        <p:strVal val="visible"/>
                                      </p:to>
                                    </p:set>
                                    <p:anim calcmode="discrete" valueType="clr">
                                      <p:cBhvr override="childStyle">
                                        <p:cTn id="13" dur="500"/>
                                        <p:tgtEl>
                                          <p:spTgt spid="15"/>
                                        </p:tgtEl>
                                        <p:attrNameLst>
                                          <p:attrName>style.color</p:attrName>
                                        </p:attrNameLst>
                                      </p:cBhvr>
                                      <p:tavLst>
                                        <p:tav tm="0">
                                          <p:val>
                                            <p:clrVal>
                                              <a:schemeClr val="folHlink"/>
                                            </p:clrVal>
                                          </p:val>
                                        </p:tav>
                                        <p:tav tm="50000">
                                          <p:val>
                                            <p:clrVal>
                                              <a:schemeClr val="hlink"/>
                                            </p:clrVal>
                                          </p:val>
                                        </p:tav>
                                      </p:tavLst>
                                    </p:anim>
                                    <p:anim calcmode="discrete" valueType="clr">
                                      <p:cBhvr>
                                        <p:cTn id="14" dur="500"/>
                                        <p:tgtEl>
                                          <p:spTgt spid="15"/>
                                        </p:tgtEl>
                                        <p:attrNameLst>
                                          <p:attrName>fillcolor</p:attrName>
                                        </p:attrNameLst>
                                      </p:cBhvr>
                                      <p:tavLst>
                                        <p:tav tm="0">
                                          <p:val>
                                            <p:clrVal>
                                              <a:schemeClr val="accent2"/>
                                            </p:clrVal>
                                          </p:val>
                                        </p:tav>
                                        <p:tav tm="50000">
                                          <p:val>
                                            <p:clrVal>
                                              <a:schemeClr val="hlink"/>
                                            </p:clrVal>
                                          </p:val>
                                        </p:tav>
                                      </p:tavLst>
                                    </p:anim>
                                    <p:set>
                                      <p:cBhvr>
                                        <p:cTn id="15" dur="500"/>
                                        <p:tgtEl>
                                          <p:spTgt spid="15"/>
                                        </p:tgtEl>
                                        <p:attrNameLst>
                                          <p:attrName>fill.type</p:attrName>
                                        </p:attrNameLst>
                                      </p:cBhvr>
                                      <p:to>
                                        <p:strVal val="solid"/>
                                      </p:to>
                                    </p:set>
                                  </p:childTnLst>
                                </p:cTn>
                              </p:par>
                            </p:childTnLst>
                          </p:cTn>
                        </p:par>
                        <p:par>
                          <p:cTn id="16" fill="hold">
                            <p:stCondLst>
                              <p:cond delay="925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0"/>
                                        <p:tgtEl>
                                          <p:spTgt spid="14"/>
                                        </p:tgtEl>
                                      </p:cBhvr>
                                    </p:animEffect>
                                  </p:childTnLst>
                                </p:cTn>
                              </p:par>
                            </p:childTnLst>
                          </p:cTn>
                        </p:par>
                        <p:par>
                          <p:cTn id="23" fill="hold">
                            <p:stCondLst>
                              <p:cond delay="14250"/>
                            </p:stCondLst>
                            <p:childTnLst>
                              <p:par>
                                <p:cTn id="24" presetID="25" presetClass="exit" presetSubtype="0" fill="hold" grpId="1" nodeType="afterEffect">
                                  <p:stCondLst>
                                    <p:cond delay="0"/>
                                  </p:stCondLst>
                                  <p:iterate type="lt">
                                    <p:tmPct val="0"/>
                                  </p:iterate>
                                  <p:childTnLst>
                                    <p:animEffect transition="out" filter="fade">
                                      <p:cBhvr>
                                        <p:cTn id="25" dur="3000" accel="50000">
                                          <p:stCondLst>
                                            <p:cond delay="0"/>
                                          </p:stCondLst>
                                        </p:cTn>
                                        <p:tgtEl>
                                          <p:spTgt spid="4"/>
                                        </p:tgtEl>
                                      </p:cBhvr>
                                    </p:animEffect>
                                    <p:anim calcmode="lin" valueType="num">
                                      <p:cBhvr>
                                        <p:cTn id="26" dur="1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27" dur="1500" decel="50000">
                                          <p:stCondLst>
                                            <p:cond delay="1500"/>
                                          </p:stCondLst>
                                        </p:cTn>
                                        <p:tgtEl>
                                          <p:spTgt spid="4"/>
                                        </p:tgtEl>
                                        <p:attrNameLst>
                                          <p:attrName>ppt_y</p:attrName>
                                        </p:attrNameLst>
                                      </p:cBhvr>
                                      <p:tavLst>
                                        <p:tav tm="0">
                                          <p:val>
                                            <p:strVal val="ppt_y"/>
                                          </p:val>
                                        </p:tav>
                                        <p:tav tm="100000">
                                          <p:val>
                                            <p:strVal val="ppt_y-.1"/>
                                          </p:val>
                                        </p:tav>
                                      </p:tavLst>
                                    </p:anim>
                                    <p:anim calcmode="lin" valueType="num">
                                      <p:cBhvr>
                                        <p:cTn id="28" dur="1500" accel="50000">
                                          <p:stCondLst>
                                            <p:cond delay="1500"/>
                                          </p:stCondLst>
                                        </p:cTn>
                                        <p:tgtEl>
                                          <p:spTgt spid="4"/>
                                        </p:tgtEl>
                                        <p:attrNameLst>
                                          <p:attrName>ppt_x</p:attrName>
                                        </p:attrNameLst>
                                      </p:cBhvr>
                                      <p:tavLst>
                                        <p:tav tm="0">
                                          <p:val>
                                            <p:strVal val="ppt_x"/>
                                          </p:val>
                                        </p:tav>
                                        <p:tav tm="100000">
                                          <p:val>
                                            <p:strVal val="ppt_x+.4"/>
                                          </p:val>
                                        </p:tav>
                                      </p:tavLst>
                                    </p:anim>
                                    <p:anim calcmode="lin" valueType="num">
                                      <p:cBhvr>
                                        <p:cTn id="29" dur="3000"/>
                                        <p:tgtEl>
                                          <p:spTgt spid="4"/>
                                        </p:tgtEl>
                                        <p:attrNameLst>
                                          <p:attrName>ppt_h</p:attrName>
                                        </p:attrNameLst>
                                      </p:cBhvr>
                                      <p:tavLst>
                                        <p:tav tm="0">
                                          <p:val>
                                            <p:strVal val="ppt_h"/>
                                          </p:val>
                                        </p:tav>
                                        <p:tav tm="100000">
                                          <p:val>
                                            <p:strVal val="ppt_h"/>
                                          </p:val>
                                        </p:tav>
                                      </p:tavLst>
                                    </p:anim>
                                    <p:anim calcmode="lin" valueType="num">
                                      <p:cBhvr>
                                        <p:cTn id="30" dur="1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1500" decel="50000">
                                          <p:stCondLst>
                                            <p:cond delay="1500"/>
                                          </p:stCondLst>
                                        </p:cTn>
                                        <p:tgtEl>
                                          <p:spTgt spid="4"/>
                                        </p:tgtEl>
                                        <p:attrNameLst>
                                          <p:attrName>ppt_w</p:attrName>
                                        </p:attrNameLst>
                                      </p:cBhvr>
                                      <p:tavLst>
                                        <p:tav tm="0">
                                          <p:val>
                                            <p:strVal val="ppt_w"/>
                                          </p:val>
                                        </p:tav>
                                        <p:tav tm="100000">
                                          <p:val>
                                            <p:strVal val="ppt_w/.05"/>
                                          </p:val>
                                        </p:tav>
                                      </p:tavLst>
                                    </p:anim>
                                    <p:anim calcmode="lin" valueType="num">
                                      <p:cBhvr>
                                        <p:cTn id="32" dur="1500" accel="50000">
                                          <p:stCondLst>
                                            <p:cond delay="1500"/>
                                          </p:stCondLst>
                                        </p:cTn>
                                        <p:tgtEl>
                                          <p:spTgt spid="4"/>
                                        </p:tgtEl>
                                        <p:attrNameLst>
                                          <p:attrName>style.rotation</p:attrName>
                                        </p:attrNameLst>
                                      </p:cBhvr>
                                      <p:tavLst>
                                        <p:tav tm="0">
                                          <p:val>
                                            <p:fltVal val="0"/>
                                          </p:val>
                                        </p:tav>
                                        <p:tav tm="100000">
                                          <p:val>
                                            <p:fltVal val="-90"/>
                                          </p:val>
                                        </p:tav>
                                      </p:tavLst>
                                    </p:anim>
                                    <p:set>
                                      <p:cBhvr>
                                        <p:cTn id="33" dur="1" fill="hold">
                                          <p:stCondLst>
                                            <p:cond delay="2999"/>
                                          </p:stCondLst>
                                        </p:cTn>
                                        <p:tgtEl>
                                          <p:spTgt spid="4"/>
                                        </p:tgtEl>
                                        <p:attrNameLst>
                                          <p:attrName>style.visibility</p:attrName>
                                        </p:attrNameLst>
                                      </p:cBhvr>
                                      <p:to>
                                        <p:strVal val="hidden"/>
                                      </p:to>
                                    </p:set>
                                  </p:childTnLst>
                                </p:cTn>
                              </p:par>
                            </p:childTnLst>
                          </p:cTn>
                        </p:par>
                        <p:par>
                          <p:cTn id="34" fill="hold">
                            <p:stCondLst>
                              <p:cond delay="17250"/>
                            </p:stCondLst>
                            <p:childTnLst>
                              <p:par>
                                <p:cTn id="35" presetID="45" presetClass="exit" presetSubtype="0" fill="hold" grpId="1" nodeType="afterEffect">
                                  <p:stCondLst>
                                    <p:cond delay="0"/>
                                  </p:stCondLst>
                                  <p:iterate type="wd">
                                    <p:tmPct val="10000"/>
                                  </p:iterate>
                                  <p:childTnLst>
                                    <p:animEffect transition="out" filter="fade">
                                      <p:cBhvr>
                                        <p:cTn id="36" dur="2000"/>
                                        <p:tgtEl>
                                          <p:spTgt spid="15"/>
                                        </p:tgtEl>
                                      </p:cBhvr>
                                    </p:animEffect>
                                    <p:anim calcmode="lin" valueType="num">
                                      <p:cBhvr>
                                        <p:cTn id="37" dur="2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15"/>
                                        </p:tgtEl>
                                        <p:attrNameLst>
                                          <p:attrName>ppt_h</p:attrName>
                                        </p:attrNameLst>
                                      </p:cBhvr>
                                      <p:tavLst>
                                        <p:tav tm="0">
                                          <p:val>
                                            <p:strVal val="ppt_h"/>
                                          </p:val>
                                        </p:tav>
                                        <p:tav tm="100000">
                                          <p:val>
                                            <p:strVal val="ppt_h"/>
                                          </p:val>
                                        </p:tav>
                                      </p:tavLst>
                                    </p:anim>
                                    <p:set>
                                      <p:cBhvr>
                                        <p:cTn id="39" dur="1" fill="hold">
                                          <p:stCondLst>
                                            <p:cond delay="1999"/>
                                          </p:stCondLst>
                                        </p:cTn>
                                        <p:tgtEl>
                                          <p:spTgt spid="15"/>
                                        </p:tgtEl>
                                        <p:attrNameLst>
                                          <p:attrName>style.visibility</p:attrName>
                                        </p:attrNameLst>
                                      </p:cBhvr>
                                      <p:to>
                                        <p:strVal val="hidden"/>
                                      </p:to>
                                    </p:set>
                                  </p:childTnLst>
                                </p:cTn>
                              </p:par>
                            </p:childTnLst>
                          </p:cTn>
                        </p:par>
                        <p:par>
                          <p:cTn id="40" fill="hold">
                            <p:stCondLst>
                              <p:cond delay="22250"/>
                            </p:stCondLst>
                            <p:childTnLst>
                              <p:par>
                                <p:cTn id="41" presetID="10" presetClass="exit" presetSubtype="0" fill="hold" grpId="1" nodeType="afterEffect">
                                  <p:stCondLst>
                                    <p:cond delay="0"/>
                                  </p:stCondLst>
                                  <p:childTnLst>
                                    <p:animEffect transition="out" filter="fade">
                                      <p:cBhvr>
                                        <p:cTn id="42" dur="3000"/>
                                        <p:tgtEl>
                                          <p:spTgt spid="17"/>
                                        </p:tgtEl>
                                      </p:cBhvr>
                                    </p:animEffect>
                                    <p:set>
                                      <p:cBhvr>
                                        <p:cTn id="43" dur="1" fill="hold">
                                          <p:stCondLst>
                                            <p:cond delay="2999"/>
                                          </p:stCondLst>
                                        </p:cTn>
                                        <p:tgtEl>
                                          <p:spTgt spid="1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3000"/>
                                        <p:tgtEl>
                                          <p:spTgt spid="14"/>
                                        </p:tgtEl>
                                      </p:cBhvr>
                                    </p:animEffect>
                                    <p:set>
                                      <p:cBhvr>
                                        <p:cTn id="46" dur="1" fill="hold">
                                          <p:stCondLst>
                                            <p:cond delay="2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5" grpId="0"/>
      <p:bldP spid="15" grpId="1"/>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1844824"/>
            <a:ext cx="7200800" cy="1446550"/>
          </a:xfrm>
          <a:prstGeom prst="rect">
            <a:avLst/>
          </a:prstGeom>
        </p:spPr>
        <p:txBody>
          <a:bodyPr wrap="square">
            <a:spAutoFit/>
          </a:bodyPr>
          <a:lstStyle/>
          <a:p>
            <a:pPr algn="just"/>
            <a:r>
              <a:rPr lang="pt-PT" sz="2200" dirty="0" smtClean="0">
                <a:solidFill>
                  <a:schemeClr val="bg1"/>
                </a:solidFill>
                <a:latin typeface="Verdana" pitchFamily="34" charset="0"/>
                <a:ea typeface="Verdana" pitchFamily="34" charset="0"/>
                <a:cs typeface="Verdana" pitchFamily="34" charset="0"/>
              </a:rPr>
              <a:t>Para nos dedicarmos à tarefa de produzir um </a:t>
            </a:r>
            <a:r>
              <a:rPr lang="pt-PT" sz="2200" dirty="0" smtClean="0">
                <a:solidFill>
                  <a:schemeClr val="tx2">
                    <a:lumMod val="75000"/>
                  </a:schemeClr>
                </a:solidFill>
                <a:latin typeface="Verdana" pitchFamily="34" charset="0"/>
                <a:ea typeface="Verdana" pitchFamily="34" charset="0"/>
                <a:cs typeface="Verdana" pitchFamily="34" charset="0"/>
              </a:rPr>
              <a:t>texto escrito</a:t>
            </a:r>
            <a:r>
              <a:rPr lang="pt-PT" sz="2200" dirty="0" smtClean="0">
                <a:solidFill>
                  <a:schemeClr val="bg1"/>
                </a:solidFill>
                <a:latin typeface="Verdana" pitchFamily="34" charset="0"/>
                <a:ea typeface="Verdana" pitchFamily="34" charset="0"/>
                <a:cs typeface="Verdana" pitchFamily="34" charset="0"/>
              </a:rPr>
              <a:t>, devemos juntar à nossa imaginação e criatividade um plano que nos ajude a organizar as nossas ideias.</a:t>
            </a:r>
            <a:endParaRPr lang="pt-PT" sz="2200" dirty="0">
              <a:solidFill>
                <a:schemeClr val="bg1"/>
              </a:solidFill>
              <a:latin typeface="Verdana" pitchFamily="34" charset="0"/>
              <a:ea typeface="Verdana" pitchFamily="34" charset="0"/>
              <a:cs typeface="Verdana" pitchFamily="34" charset="0"/>
            </a:endParaRPr>
          </a:p>
        </p:txBody>
      </p:sp>
      <p:pic>
        <p:nvPicPr>
          <p:cNvPr id="10" name="Imagem 9"/>
          <p:cNvPicPr/>
          <p:nvPr/>
        </p:nvPicPr>
        <p:blipFill>
          <a:blip r:embed="rId3" cstate="print"/>
          <a:srcRect/>
          <a:stretch>
            <a:fillRect/>
          </a:stretch>
        </p:blipFill>
        <p:spPr bwMode="auto">
          <a:xfrm>
            <a:off x="2915816" y="3501008"/>
            <a:ext cx="2664296" cy="2880320"/>
          </a:xfrm>
          <a:prstGeom prst="rect">
            <a:avLst/>
          </a:prstGeom>
          <a:noFill/>
          <a:ln w="9525">
            <a:noFill/>
            <a:miter lim="800000"/>
            <a:headEnd/>
            <a:tailEnd/>
          </a:ln>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0.70"/>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cTn>
                              </p:par>
                            </p:childTnLst>
                          </p:cTn>
                        </p:par>
                        <p:par>
                          <p:cTn id="10" fill="hold">
                            <p:stCondLst>
                              <p:cond delay="5000"/>
                            </p:stCondLst>
                            <p:childTnLst>
                              <p:par>
                                <p:cTn id="11" presetID="3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4000" decel="100000"/>
                                        <p:tgtEl>
                                          <p:spTgt spid="10"/>
                                        </p:tgtEl>
                                      </p:cBhvr>
                                    </p:animEffect>
                                    <p:anim calcmode="lin" valueType="num">
                                      <p:cBhvr>
                                        <p:cTn id="14" dur="4000" decel="100000" fill="hold"/>
                                        <p:tgtEl>
                                          <p:spTgt spid="10"/>
                                        </p:tgtEl>
                                        <p:attrNameLst>
                                          <p:attrName>style.rotation</p:attrName>
                                        </p:attrNameLst>
                                      </p:cBhvr>
                                      <p:tavLst>
                                        <p:tav tm="0">
                                          <p:val>
                                            <p:fltVal val="-90"/>
                                          </p:val>
                                        </p:tav>
                                        <p:tav tm="100000">
                                          <p:val>
                                            <p:fltVal val="0"/>
                                          </p:val>
                                        </p:tav>
                                      </p:tavLst>
                                    </p:anim>
                                    <p:anim calcmode="lin" valueType="num">
                                      <p:cBhvr>
                                        <p:cTn id="15" dur="4000" decel="100000" fill="hold"/>
                                        <p:tgtEl>
                                          <p:spTgt spid="10"/>
                                        </p:tgtEl>
                                        <p:attrNameLst>
                                          <p:attrName>ppt_x</p:attrName>
                                        </p:attrNameLst>
                                      </p:cBhvr>
                                      <p:tavLst>
                                        <p:tav tm="0">
                                          <p:val>
                                            <p:strVal val="#ppt_x+0.4"/>
                                          </p:val>
                                        </p:tav>
                                        <p:tav tm="100000">
                                          <p:val>
                                            <p:strVal val="#ppt_x-0.05"/>
                                          </p:val>
                                        </p:tav>
                                      </p:tavLst>
                                    </p:anim>
                                    <p:anim calcmode="lin" valueType="num">
                                      <p:cBhvr>
                                        <p:cTn id="16" dur="4000" decel="100000" fill="hold"/>
                                        <p:tgtEl>
                                          <p:spTgt spid="10"/>
                                        </p:tgtEl>
                                        <p:attrNameLst>
                                          <p:attrName>ppt_y</p:attrName>
                                        </p:attrNameLst>
                                      </p:cBhvr>
                                      <p:tavLst>
                                        <p:tav tm="0">
                                          <p:val>
                                            <p:strVal val="#ppt_y-0.4"/>
                                          </p:val>
                                        </p:tav>
                                        <p:tav tm="100000">
                                          <p:val>
                                            <p:strVal val="#ppt_y+0.1"/>
                                          </p:val>
                                        </p:tav>
                                      </p:tavLst>
                                    </p:anim>
                                    <p:anim calcmode="lin" valueType="num">
                                      <p:cBhvr>
                                        <p:cTn id="17" dur="1000" accel="100000" fill="hold">
                                          <p:stCondLst>
                                            <p:cond delay="4000"/>
                                          </p:stCondLst>
                                        </p:cTn>
                                        <p:tgtEl>
                                          <p:spTgt spid="10"/>
                                        </p:tgtEl>
                                        <p:attrNameLst>
                                          <p:attrName>ppt_x</p:attrName>
                                        </p:attrNameLst>
                                      </p:cBhvr>
                                      <p:tavLst>
                                        <p:tav tm="0">
                                          <p:val>
                                            <p:strVal val="#ppt_x-0.05"/>
                                          </p:val>
                                        </p:tav>
                                        <p:tav tm="100000">
                                          <p:val>
                                            <p:strVal val="#ppt_x"/>
                                          </p:val>
                                        </p:tav>
                                      </p:tavLst>
                                    </p:anim>
                                    <p:anim calcmode="lin" valueType="num">
                                      <p:cBhvr>
                                        <p:cTn id="18" dur="1000" accel="100000" fill="hold">
                                          <p:stCondLst>
                                            <p:cond delay="40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9512" y="1844825"/>
            <a:ext cx="7848872" cy="1200329"/>
          </a:xfrm>
          <a:prstGeom prst="rect">
            <a:avLst/>
          </a:prstGeom>
          <a:noFill/>
        </p:spPr>
        <p:txBody>
          <a:bodyPr wrap="square" rtlCol="0">
            <a:spAutoFit/>
          </a:bodyPr>
          <a:lstStyle/>
          <a:p>
            <a:pPr algn="just"/>
            <a:r>
              <a:rPr lang="pt-PT" dirty="0" smtClean="0">
                <a:solidFill>
                  <a:schemeClr val="bg1"/>
                </a:solidFill>
                <a:latin typeface="Verdana" pitchFamily="34" charset="0"/>
                <a:ea typeface="Verdana" pitchFamily="34" charset="0"/>
                <a:cs typeface="Verdana" pitchFamily="34" charset="0"/>
              </a:rPr>
              <a:t>Em primeiro lugar, devemos definir o género de texto narrativo que queremos escrever: conto, reconto, fábula, etc.</a:t>
            </a:r>
          </a:p>
          <a:p>
            <a:pPr algn="just"/>
            <a:r>
              <a:rPr lang="pt-PT" dirty="0" smtClean="0">
                <a:solidFill>
                  <a:schemeClr val="bg1"/>
                </a:solidFill>
                <a:latin typeface="Verdana" pitchFamily="34" charset="0"/>
                <a:ea typeface="Verdana" pitchFamily="34" charset="0"/>
                <a:cs typeface="Verdana" pitchFamily="34" charset="0"/>
              </a:rPr>
              <a:t>Deste modo, poderemos adaptar as nossas escolhas aos nossos objetivos. </a:t>
            </a:r>
          </a:p>
        </p:txBody>
      </p:sp>
      <p:pic>
        <p:nvPicPr>
          <p:cNvPr id="5" name="Imagem 4"/>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283968" y="2931561"/>
            <a:ext cx="3400983" cy="3395425"/>
          </a:xfrm>
          <a:prstGeom prst="rect">
            <a:avLst/>
          </a:prstGeom>
          <a:noFill/>
          <a:ln w="9525">
            <a:noFill/>
            <a:miter lim="800000"/>
            <a:headEnd/>
            <a:tailEnd/>
          </a:ln>
        </p:spPr>
      </p:pic>
      <p:sp>
        <p:nvSpPr>
          <p:cNvPr id="6" name="Rectângulo 5"/>
          <p:cNvSpPr/>
          <p:nvPr/>
        </p:nvSpPr>
        <p:spPr>
          <a:xfrm>
            <a:off x="323528" y="3356992"/>
            <a:ext cx="3600400" cy="2308324"/>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Por exemplo, para um </a:t>
            </a:r>
            <a:r>
              <a:rPr lang="pt-PT" dirty="0" smtClean="0">
                <a:solidFill>
                  <a:srgbClr val="CC0066"/>
                </a:solidFill>
                <a:latin typeface="Verdana" pitchFamily="34" charset="0"/>
                <a:ea typeface="Verdana" pitchFamily="34" charset="0"/>
                <a:cs typeface="Verdana" pitchFamily="34" charset="0"/>
              </a:rPr>
              <a:t>conto</a:t>
            </a:r>
            <a:r>
              <a:rPr lang="pt-PT" dirty="0" smtClean="0">
                <a:solidFill>
                  <a:schemeClr val="bg1"/>
                </a:solidFill>
                <a:latin typeface="Verdana" pitchFamily="34" charset="0"/>
                <a:ea typeface="Verdana" pitchFamily="34" charset="0"/>
                <a:cs typeface="Verdana" pitchFamily="34" charset="0"/>
              </a:rPr>
              <a:t>, pensaremos numa ação aliciante; para uma </a:t>
            </a:r>
            <a:r>
              <a:rPr lang="pt-PT" dirty="0" smtClean="0">
                <a:solidFill>
                  <a:srgbClr val="CC0066"/>
                </a:solidFill>
                <a:latin typeface="Verdana" pitchFamily="34" charset="0"/>
                <a:ea typeface="Verdana" pitchFamily="34" charset="0"/>
                <a:cs typeface="Verdana" pitchFamily="34" charset="0"/>
              </a:rPr>
              <a:t>fábula</a:t>
            </a:r>
            <a:r>
              <a:rPr lang="pt-PT" dirty="0" smtClean="0">
                <a:solidFill>
                  <a:schemeClr val="bg1"/>
                </a:solidFill>
                <a:latin typeface="Verdana" pitchFamily="34" charset="0"/>
                <a:ea typeface="Verdana" pitchFamily="34" charset="0"/>
                <a:cs typeface="Verdana" pitchFamily="34" charset="0"/>
              </a:rPr>
              <a:t>, imaginaremos situações vividas por animais; para um </a:t>
            </a:r>
            <a:r>
              <a:rPr lang="pt-PT" dirty="0" smtClean="0">
                <a:solidFill>
                  <a:srgbClr val="CC0066"/>
                </a:solidFill>
                <a:latin typeface="Verdana" pitchFamily="34" charset="0"/>
                <a:ea typeface="Verdana" pitchFamily="34" charset="0"/>
                <a:cs typeface="Verdana" pitchFamily="34" charset="0"/>
              </a:rPr>
              <a:t>reconto</a:t>
            </a:r>
            <a:r>
              <a:rPr lang="pt-PT" dirty="0" smtClean="0">
                <a:solidFill>
                  <a:schemeClr val="bg1"/>
                </a:solidFill>
                <a:latin typeface="Verdana" pitchFamily="34" charset="0"/>
                <a:ea typeface="Verdana" pitchFamily="34" charset="0"/>
                <a:cs typeface="Verdana" pitchFamily="34" charset="0"/>
              </a:rPr>
              <a:t>, procuraremos seguir a história original daquilo que queremos recontar.</a:t>
            </a:r>
            <a:endParaRPr lang="pt-PT" dirty="0">
              <a:solidFill>
                <a:schemeClr val="bg1"/>
              </a:solidFill>
              <a:latin typeface="Verdana" pitchFamily="34" charset="0"/>
              <a:ea typeface="Verdana" pitchFamily="34" charset="0"/>
              <a:cs typeface="Verdana" pitchFamily="34" charset="0"/>
            </a:endParaRP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1000" fill="hold"/>
                                        <p:tgtEl>
                                          <p:spTgt spid="16"/>
                                        </p:tgtEl>
                                        <p:attrNameLst>
                                          <p:attrName>style.color</p:attrName>
                                        </p:attrNameLst>
                                      </p:cBhvr>
                                      <p:to>
                                        <p:clrVal>
                                          <a:schemeClr val="tx2"/>
                                        </p:clrVal>
                                      </p:to>
                                    </p:set>
                                    <p:set>
                                      <p:cBhvr>
                                        <p:cTn id="7" dur="1000" fill="hold"/>
                                        <p:tgtEl>
                                          <p:spTgt spid="16"/>
                                        </p:tgtEl>
                                        <p:attrNameLst>
                                          <p:attrName>fillcolor</p:attrName>
                                        </p:attrNameLst>
                                      </p:cBhvr>
                                      <p:to>
                                        <p:clrVal>
                                          <a:schemeClr val="tx2"/>
                                        </p:clrVal>
                                      </p:to>
                                    </p:set>
                                    <p:set>
                                      <p:cBhvr>
                                        <p:cTn id="8" dur="1000" fill="hold"/>
                                        <p:tgtEl>
                                          <p:spTgt spid="16"/>
                                        </p:tgtEl>
                                        <p:attrNameLst>
                                          <p:attrName>fill.type</p:attrName>
                                        </p:attrNameLst>
                                      </p:cBhvr>
                                      <p:to>
                                        <p:strVal val="solid"/>
                                      </p:to>
                                    </p:set>
                                  </p:childTnLst>
                                </p:cTn>
                              </p:par>
                            </p:childTnLst>
                          </p:cTn>
                        </p:par>
                        <p:par>
                          <p:cTn id="9" fill="hold">
                            <p:stCondLst>
                              <p:cond delay="7320"/>
                            </p:stCondLst>
                            <p:childTnLst>
                              <p:par>
                                <p:cTn id="10" presetID="18" presetClass="entr" presetSubtype="12"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0"/>
                                        <p:tgtEl>
                                          <p:spTgt spid="6">
                                            <p:txEl>
                                              <p:pRg st="0" end="0"/>
                                            </p:txEl>
                                          </p:spTgt>
                                        </p:tgtEl>
                                      </p:cBhvr>
                                    </p:animEffect>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1+#ppt_w/2"/>
                                          </p:val>
                                        </p:tav>
                                        <p:tav tm="100000">
                                          <p:val>
                                            <p:strVal val="#ppt_x"/>
                                          </p:val>
                                        </p:tav>
                                      </p:tavLst>
                                    </p:anim>
                                    <p:anim calcmode="lin" valueType="num">
                                      <p:cBhvr additive="base">
                                        <p:cTn id="16"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323528" y="1772816"/>
            <a:ext cx="7560840" cy="923330"/>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De seguida, começamos a elaborar o nosso </a:t>
            </a:r>
            <a:r>
              <a:rPr lang="pt-PT" dirty="0" smtClean="0">
                <a:solidFill>
                  <a:srgbClr val="002060"/>
                </a:solidFill>
                <a:latin typeface="Verdana" pitchFamily="34" charset="0"/>
                <a:ea typeface="Verdana" pitchFamily="34" charset="0"/>
                <a:cs typeface="Verdana" pitchFamily="34" charset="0"/>
              </a:rPr>
              <a:t>plano</a:t>
            </a:r>
            <a:r>
              <a:rPr lang="pt-PT" dirty="0" smtClean="0">
                <a:solidFill>
                  <a:schemeClr val="bg1"/>
                </a:solidFill>
                <a:latin typeface="Verdana" pitchFamily="34" charset="0"/>
                <a:ea typeface="Verdana" pitchFamily="34" charset="0"/>
                <a:cs typeface="Verdana" pitchFamily="34" charset="0"/>
              </a:rPr>
              <a:t>, que deverá incluir os aspetos principais do nosso texto, ou seja, a sua estrutura.</a:t>
            </a:r>
            <a:endParaRPr lang="pt-PT" dirty="0">
              <a:solidFill>
                <a:schemeClr val="bg1"/>
              </a:solidFill>
              <a:latin typeface="Verdana" pitchFamily="34" charset="0"/>
              <a:ea typeface="Verdana" pitchFamily="34" charset="0"/>
              <a:cs typeface="Verdana" pitchFamily="34" charset="0"/>
            </a:endParaRPr>
          </a:p>
        </p:txBody>
      </p:sp>
      <p:sp>
        <p:nvSpPr>
          <p:cNvPr id="7" name="Rectângulo 6"/>
          <p:cNvSpPr/>
          <p:nvPr/>
        </p:nvSpPr>
        <p:spPr>
          <a:xfrm>
            <a:off x="539552" y="2780928"/>
            <a:ext cx="7200800" cy="646331"/>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A </a:t>
            </a:r>
            <a:r>
              <a:rPr lang="pt-PT" dirty="0" smtClean="0">
                <a:solidFill>
                  <a:srgbClr val="CC0066"/>
                </a:solidFill>
                <a:latin typeface="Verdana" pitchFamily="34" charset="0"/>
                <a:ea typeface="Verdana" pitchFamily="34" charset="0"/>
                <a:cs typeface="Verdana" pitchFamily="34" charset="0"/>
              </a:rPr>
              <a:t>estrutura de um texto narrativo</a:t>
            </a:r>
            <a:r>
              <a:rPr lang="pt-PT" dirty="0" smtClean="0">
                <a:solidFill>
                  <a:schemeClr val="bg1"/>
                </a:solidFill>
                <a:latin typeface="Verdana" pitchFamily="34" charset="0"/>
                <a:ea typeface="Verdana" pitchFamily="34" charset="0"/>
                <a:cs typeface="Verdana" pitchFamily="34" charset="0"/>
              </a:rPr>
              <a:t> baseia-se, geralmente, em quatro elementos essenciais:</a:t>
            </a:r>
          </a:p>
        </p:txBody>
      </p:sp>
      <p:sp>
        <p:nvSpPr>
          <p:cNvPr id="8" name="Rectângulo 7"/>
          <p:cNvSpPr/>
          <p:nvPr/>
        </p:nvSpPr>
        <p:spPr>
          <a:xfrm>
            <a:off x="395536" y="3645024"/>
            <a:ext cx="4572000" cy="646331"/>
          </a:xfrm>
          <a:prstGeom prst="rect">
            <a:avLst/>
          </a:prstGeom>
        </p:spPr>
        <p:txBody>
          <a:bodyPr>
            <a:spAutoFit/>
          </a:bodyPr>
          <a:lstStyle/>
          <a:p>
            <a:r>
              <a:rPr lang="pt-PT" dirty="0" smtClean="0">
                <a:solidFill>
                  <a:schemeClr val="tx2">
                    <a:lumMod val="75000"/>
                  </a:schemeClr>
                </a:solidFill>
                <a:latin typeface="Verdana" pitchFamily="34" charset="0"/>
                <a:ea typeface="Verdana" pitchFamily="34" charset="0"/>
                <a:cs typeface="Verdana" pitchFamily="34" charset="0"/>
              </a:rPr>
              <a:t>1.</a:t>
            </a:r>
            <a:r>
              <a:rPr lang="pt-PT" dirty="0" smtClean="0">
                <a:solidFill>
                  <a:schemeClr val="bg1"/>
                </a:solidFill>
                <a:latin typeface="Verdana" pitchFamily="34" charset="0"/>
                <a:ea typeface="Verdana" pitchFamily="34" charset="0"/>
                <a:cs typeface="Verdana" pitchFamily="34" charset="0"/>
              </a:rPr>
              <a:t> Apresentação das personagens e da situação inicial.</a:t>
            </a:r>
            <a:endParaRPr lang="pt-PT" dirty="0"/>
          </a:p>
        </p:txBody>
      </p:sp>
      <p:sp>
        <p:nvSpPr>
          <p:cNvPr id="9" name="Rectângulo 8"/>
          <p:cNvSpPr/>
          <p:nvPr/>
        </p:nvSpPr>
        <p:spPr>
          <a:xfrm>
            <a:off x="3491880" y="4077072"/>
            <a:ext cx="4572000" cy="923330"/>
          </a:xfrm>
          <a:prstGeom prst="rect">
            <a:avLst/>
          </a:prstGeom>
        </p:spPr>
        <p:txBody>
          <a:bodyPr>
            <a:spAutoFit/>
          </a:bodyPr>
          <a:lstStyle/>
          <a:p>
            <a:r>
              <a:rPr lang="pt-PT" dirty="0" smtClean="0">
                <a:solidFill>
                  <a:schemeClr val="tx2">
                    <a:lumMod val="75000"/>
                  </a:schemeClr>
                </a:solidFill>
                <a:latin typeface="Verdana" pitchFamily="34" charset="0"/>
                <a:ea typeface="Verdana" pitchFamily="34" charset="0"/>
                <a:cs typeface="Verdana" pitchFamily="34" charset="0"/>
              </a:rPr>
              <a:t>2.</a:t>
            </a:r>
            <a:r>
              <a:rPr lang="pt-PT" dirty="0" smtClean="0">
                <a:solidFill>
                  <a:schemeClr val="bg1"/>
                </a:solidFill>
                <a:latin typeface="Verdana" pitchFamily="34" charset="0"/>
                <a:ea typeface="Verdana" pitchFamily="34" charset="0"/>
                <a:cs typeface="Verdana" pitchFamily="34" charset="0"/>
              </a:rPr>
              <a:t> Apresentação de um problema ou acontecimento que vem modificar a situação inicial.</a:t>
            </a:r>
            <a:endParaRPr lang="pt-PT" dirty="0"/>
          </a:p>
        </p:txBody>
      </p:sp>
      <p:sp>
        <p:nvSpPr>
          <p:cNvPr id="10" name="Rectângulo 9"/>
          <p:cNvSpPr/>
          <p:nvPr/>
        </p:nvSpPr>
        <p:spPr>
          <a:xfrm>
            <a:off x="395536" y="5085184"/>
            <a:ext cx="4572000" cy="646331"/>
          </a:xfrm>
          <a:prstGeom prst="rect">
            <a:avLst/>
          </a:prstGeom>
        </p:spPr>
        <p:txBody>
          <a:bodyPr>
            <a:spAutoFit/>
          </a:bodyPr>
          <a:lstStyle/>
          <a:p>
            <a:pPr algn="just"/>
            <a:r>
              <a:rPr lang="pt-PT" dirty="0" smtClean="0">
                <a:solidFill>
                  <a:schemeClr val="tx2">
                    <a:lumMod val="75000"/>
                  </a:schemeClr>
                </a:solidFill>
                <a:latin typeface="Verdana" pitchFamily="34" charset="0"/>
                <a:ea typeface="Verdana" pitchFamily="34" charset="0"/>
                <a:cs typeface="Verdana" pitchFamily="34" charset="0"/>
              </a:rPr>
              <a:t>3.</a:t>
            </a:r>
            <a:r>
              <a:rPr lang="pt-PT" dirty="0" smtClean="0">
                <a:solidFill>
                  <a:schemeClr val="bg1"/>
                </a:solidFill>
                <a:latin typeface="Verdana" pitchFamily="34" charset="0"/>
                <a:ea typeface="Verdana" pitchFamily="34" charset="0"/>
                <a:cs typeface="Verdana" pitchFamily="34" charset="0"/>
              </a:rPr>
              <a:t> Apresentação das peripécias com vista à resolução do problema.</a:t>
            </a:r>
          </a:p>
        </p:txBody>
      </p:sp>
      <p:sp>
        <p:nvSpPr>
          <p:cNvPr id="11" name="Rectângulo 10"/>
          <p:cNvSpPr/>
          <p:nvPr/>
        </p:nvSpPr>
        <p:spPr>
          <a:xfrm>
            <a:off x="3491880" y="5733256"/>
            <a:ext cx="4572000" cy="646331"/>
          </a:xfrm>
          <a:prstGeom prst="rect">
            <a:avLst/>
          </a:prstGeom>
        </p:spPr>
        <p:txBody>
          <a:bodyPr>
            <a:spAutoFit/>
          </a:bodyPr>
          <a:lstStyle/>
          <a:p>
            <a:pPr algn="just"/>
            <a:r>
              <a:rPr lang="pt-PT" dirty="0" smtClean="0">
                <a:solidFill>
                  <a:schemeClr val="tx2">
                    <a:lumMod val="75000"/>
                  </a:schemeClr>
                </a:solidFill>
                <a:latin typeface="Verdana" pitchFamily="34" charset="0"/>
                <a:ea typeface="Verdana" pitchFamily="34" charset="0"/>
                <a:cs typeface="Verdana" pitchFamily="34" charset="0"/>
              </a:rPr>
              <a:t>4.</a:t>
            </a:r>
            <a:r>
              <a:rPr lang="pt-PT" dirty="0" smtClean="0">
                <a:solidFill>
                  <a:schemeClr val="bg1"/>
                </a:solidFill>
                <a:latin typeface="Verdana" pitchFamily="34" charset="0"/>
                <a:ea typeface="Verdana" pitchFamily="34" charset="0"/>
                <a:cs typeface="Verdana" pitchFamily="34" charset="0"/>
              </a:rPr>
              <a:t> Apresentação do desenlace e da situação final.</a:t>
            </a:r>
            <a:endParaRPr lang="pt-PT" dirty="0">
              <a:solidFill>
                <a:schemeClr val="bg1"/>
              </a:solidFill>
              <a:latin typeface="Verdana" pitchFamily="34" charset="0"/>
              <a:ea typeface="Verdana" pitchFamily="34" charset="0"/>
              <a:cs typeface="Verdana" pitchFamily="34" charset="0"/>
            </a:endParaRPr>
          </a:p>
        </p:txBody>
      </p:sp>
    </p:spTree>
  </p:cSld>
  <p:clrMapOvr>
    <a:masterClrMapping/>
  </p:clrMapOvr>
  <p:transition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000"/>
                                        <p:tgtEl>
                                          <p:spTgt spid="7"/>
                                        </p:tgtEl>
                                      </p:cBhvr>
                                    </p:animEffect>
                                  </p:childTnLst>
                                </p:cTn>
                              </p:par>
                            </p:childTnLst>
                          </p:cTn>
                        </p:par>
                        <p:par>
                          <p:cTn id="13" fill="hold">
                            <p:stCondLst>
                              <p:cond delay="70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0" fill="hold"/>
                                        <p:tgtEl>
                                          <p:spTgt spid="8"/>
                                        </p:tgtEl>
                                        <p:attrNameLst>
                                          <p:attrName>ppt_x</p:attrName>
                                        </p:attrNameLst>
                                      </p:cBhvr>
                                      <p:tavLst>
                                        <p:tav tm="0">
                                          <p:val>
                                            <p:strVal val="0-#ppt_w/2"/>
                                          </p:val>
                                        </p:tav>
                                        <p:tav tm="100000">
                                          <p:val>
                                            <p:strVal val="#ppt_x"/>
                                          </p:val>
                                        </p:tav>
                                      </p:tavLst>
                                    </p:anim>
                                    <p:anim calcmode="lin" valueType="num">
                                      <p:cBhvr additive="base">
                                        <p:cTn id="17" dur="5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2000"/>
                            </p:stCondLst>
                            <p:childTnLst>
                              <p:par>
                                <p:cTn id="19" presetID="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0" fill="hold"/>
                                        <p:tgtEl>
                                          <p:spTgt spid="9"/>
                                        </p:tgtEl>
                                        <p:attrNameLst>
                                          <p:attrName>ppt_x</p:attrName>
                                        </p:attrNameLst>
                                      </p:cBhvr>
                                      <p:tavLst>
                                        <p:tav tm="0">
                                          <p:val>
                                            <p:strVal val="1+#ppt_w/2"/>
                                          </p:val>
                                        </p:tav>
                                        <p:tav tm="100000">
                                          <p:val>
                                            <p:strVal val="#ppt_x"/>
                                          </p:val>
                                        </p:tav>
                                      </p:tavLst>
                                    </p:anim>
                                    <p:anim calcmode="lin" valueType="num">
                                      <p:cBhvr additive="base">
                                        <p:cTn id="22" dur="5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7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0" fill="hold"/>
                                        <p:tgtEl>
                                          <p:spTgt spid="10"/>
                                        </p:tgtEl>
                                        <p:attrNameLst>
                                          <p:attrName>ppt_x</p:attrName>
                                        </p:attrNameLst>
                                      </p:cBhvr>
                                      <p:tavLst>
                                        <p:tav tm="0">
                                          <p:val>
                                            <p:strVal val="0-#ppt_w/2"/>
                                          </p:val>
                                        </p:tav>
                                        <p:tav tm="100000">
                                          <p:val>
                                            <p:strVal val="#ppt_x"/>
                                          </p:val>
                                        </p:tav>
                                      </p:tavLst>
                                    </p:anim>
                                    <p:anim calcmode="lin" valueType="num">
                                      <p:cBhvr additive="base">
                                        <p:cTn id="27" dur="5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2000"/>
                            </p:stCondLst>
                            <p:childTnLst>
                              <p:par>
                                <p:cTn id="29" presetID="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0" fill="hold"/>
                                        <p:tgtEl>
                                          <p:spTgt spid="11"/>
                                        </p:tgtEl>
                                        <p:attrNameLst>
                                          <p:attrName>ppt_x</p:attrName>
                                        </p:attrNameLst>
                                      </p:cBhvr>
                                      <p:tavLst>
                                        <p:tav tm="0">
                                          <p:val>
                                            <p:strVal val="1+#ppt_w/2"/>
                                          </p:val>
                                        </p:tav>
                                        <p:tav tm="100000">
                                          <p:val>
                                            <p:strVal val="#ppt_x"/>
                                          </p:val>
                                        </p:tav>
                                      </p:tavLst>
                                    </p:anim>
                                    <p:anim calcmode="lin" valueType="num">
                                      <p:cBhvr additive="base">
                                        <p:cTn id="32"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539552" y="1844824"/>
            <a:ext cx="4680520" cy="646331"/>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Depois de elaborarmos o nosso plano, podemos pôr mãos à obra!</a:t>
            </a:r>
            <a:endParaRPr lang="pt-PT" dirty="0">
              <a:solidFill>
                <a:schemeClr val="bg1"/>
              </a:solidFill>
              <a:latin typeface="Verdana" pitchFamily="34" charset="0"/>
              <a:ea typeface="Verdana" pitchFamily="34" charset="0"/>
              <a:cs typeface="Verdana" pitchFamily="34" charset="0"/>
            </a:endParaRPr>
          </a:p>
        </p:txBody>
      </p:sp>
      <p:sp>
        <p:nvSpPr>
          <p:cNvPr id="7" name="Rectângulo 6"/>
          <p:cNvSpPr/>
          <p:nvPr/>
        </p:nvSpPr>
        <p:spPr>
          <a:xfrm>
            <a:off x="251520" y="2780928"/>
            <a:ext cx="4032448" cy="3139321"/>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Na primeira fase, devemos apresentar as nossas </a:t>
            </a:r>
            <a:r>
              <a:rPr lang="pt-PT" dirty="0" smtClean="0">
                <a:solidFill>
                  <a:srgbClr val="CC0066"/>
                </a:solidFill>
                <a:latin typeface="Verdana" pitchFamily="34" charset="0"/>
                <a:ea typeface="Verdana" pitchFamily="34" charset="0"/>
                <a:cs typeface="Verdana" pitchFamily="34" charset="0"/>
              </a:rPr>
              <a:t>personagens</a:t>
            </a:r>
            <a:r>
              <a:rPr lang="pt-PT" dirty="0" smtClean="0">
                <a:solidFill>
                  <a:schemeClr val="bg1"/>
                </a:solidFill>
                <a:latin typeface="Verdana" pitchFamily="34" charset="0"/>
                <a:ea typeface="Verdana" pitchFamily="34" charset="0"/>
                <a:cs typeface="Verdana" pitchFamily="34" charset="0"/>
              </a:rPr>
              <a:t>, referindo alguns </a:t>
            </a:r>
            <a:r>
              <a:rPr lang="pt-PT" dirty="0" smtClean="0">
                <a:solidFill>
                  <a:srgbClr val="002060"/>
                </a:solidFill>
                <a:latin typeface="Verdana" pitchFamily="34" charset="0"/>
                <a:ea typeface="Verdana" pitchFamily="34" charset="0"/>
                <a:cs typeface="Verdana" pitchFamily="34" charset="0"/>
              </a:rPr>
              <a:t>aspetos</a:t>
            </a:r>
            <a:r>
              <a:rPr lang="pt-PT" dirty="0" smtClean="0">
                <a:solidFill>
                  <a:schemeClr val="bg1"/>
                </a:solidFill>
                <a:latin typeface="Verdana" pitchFamily="34" charset="0"/>
                <a:ea typeface="Verdana" pitchFamily="34" charset="0"/>
                <a:cs typeface="Verdana" pitchFamily="34" charset="0"/>
              </a:rPr>
              <a:t> </a:t>
            </a:r>
            <a:r>
              <a:rPr lang="pt-PT" smtClean="0">
                <a:solidFill>
                  <a:srgbClr val="002060"/>
                </a:solidFill>
                <a:latin typeface="Verdana" pitchFamily="34" charset="0"/>
                <a:ea typeface="Verdana" pitchFamily="34" charset="0"/>
                <a:cs typeface="Verdana" pitchFamily="34" charset="0"/>
              </a:rPr>
              <a:t>físicos e/ou </a:t>
            </a:r>
            <a:r>
              <a:rPr lang="pt-PT" dirty="0" smtClean="0">
                <a:solidFill>
                  <a:srgbClr val="002060"/>
                </a:solidFill>
                <a:latin typeface="Verdana" pitchFamily="34" charset="0"/>
                <a:ea typeface="Verdana" pitchFamily="34" charset="0"/>
                <a:cs typeface="Verdana" pitchFamily="34" charset="0"/>
              </a:rPr>
              <a:t>psicológicos</a:t>
            </a:r>
            <a:r>
              <a:rPr lang="pt-PT" dirty="0" smtClean="0">
                <a:solidFill>
                  <a:schemeClr val="bg1"/>
                </a:solidFill>
                <a:latin typeface="Verdana" pitchFamily="34" charset="0"/>
                <a:ea typeface="Verdana" pitchFamily="34" charset="0"/>
                <a:cs typeface="Verdana" pitchFamily="34" charset="0"/>
              </a:rPr>
              <a:t> que as caracterizem, ou relatando alguma situação vivida por elas.</a:t>
            </a:r>
          </a:p>
          <a:p>
            <a:pPr algn="just"/>
            <a:endParaRPr lang="pt-PT" dirty="0" smtClean="0">
              <a:solidFill>
                <a:schemeClr val="bg1"/>
              </a:solidFill>
              <a:latin typeface="Verdana" pitchFamily="34" charset="0"/>
              <a:ea typeface="Verdana" pitchFamily="34" charset="0"/>
              <a:cs typeface="Verdana" pitchFamily="34" charset="0"/>
            </a:endParaRPr>
          </a:p>
          <a:p>
            <a:pPr algn="just"/>
            <a:r>
              <a:rPr lang="pt-PT" dirty="0" smtClean="0">
                <a:solidFill>
                  <a:schemeClr val="bg1"/>
                </a:solidFill>
                <a:latin typeface="Verdana" pitchFamily="34" charset="0"/>
                <a:ea typeface="Verdana" pitchFamily="34" charset="0"/>
                <a:cs typeface="Verdana" pitchFamily="34" charset="0"/>
              </a:rPr>
              <a:t>Podemos revelar alguns dos seus traços e mostrar algumas das suas </a:t>
            </a:r>
            <a:r>
              <a:rPr lang="pt-PT" dirty="0" smtClean="0">
                <a:solidFill>
                  <a:srgbClr val="002060"/>
                </a:solidFill>
                <a:latin typeface="Verdana" pitchFamily="34" charset="0"/>
                <a:ea typeface="Verdana" pitchFamily="34" charset="0"/>
                <a:cs typeface="Verdana" pitchFamily="34" charset="0"/>
              </a:rPr>
              <a:t>ações</a:t>
            </a:r>
            <a:r>
              <a:rPr lang="pt-PT" dirty="0" smtClean="0">
                <a:solidFill>
                  <a:schemeClr val="bg1"/>
                </a:solidFill>
                <a:latin typeface="Verdana" pitchFamily="34" charset="0"/>
                <a:ea typeface="Verdana" pitchFamily="34" charset="0"/>
                <a:cs typeface="Verdana" pitchFamily="34" charset="0"/>
              </a:rPr>
              <a:t>.</a:t>
            </a:r>
            <a:endParaRPr lang="pt-PT" dirty="0">
              <a:solidFill>
                <a:schemeClr val="bg1"/>
              </a:solidFill>
              <a:latin typeface="Verdana" pitchFamily="34" charset="0"/>
              <a:ea typeface="Verdana" pitchFamily="34" charset="0"/>
              <a:cs typeface="Verdana" pitchFamily="34" charset="0"/>
            </a:endParaRPr>
          </a:p>
        </p:txBody>
      </p:sp>
      <p:pic>
        <p:nvPicPr>
          <p:cNvPr id="12" name="Imagem 1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698850" y="2420888"/>
            <a:ext cx="2842643" cy="3888432"/>
          </a:xfrm>
          <a:prstGeom prst="rect">
            <a:avLst/>
          </a:prstGeom>
          <a:noFill/>
          <a:ln w="9525">
            <a:noFill/>
            <a:miter lim="800000"/>
            <a:headEnd/>
            <a:tailEnd/>
          </a:ln>
        </p:spPr>
      </p:pic>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0"/>
                                        <p:tgtEl>
                                          <p:spTgt spid="4"/>
                                        </p:tgtEl>
                                      </p:cBhvr>
                                    </p:animEffect>
                                  </p:childTnLst>
                                </p:cTn>
                              </p:par>
                            </p:childTnLst>
                          </p:cTn>
                        </p:par>
                        <p:par>
                          <p:cTn id="8" fill="hold">
                            <p:stCondLst>
                              <p:cond delay="5000"/>
                            </p:stCondLst>
                            <p:childTnLst>
                              <p:par>
                                <p:cTn id="9" presetID="18" presetClass="entr" presetSubtype="6" fill="hold" grpId="0" nodeType="afterEffect">
                                  <p:stCondLst>
                                    <p:cond delay="300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0"/>
                                        <p:tgtEl>
                                          <p:spTgt spid="7"/>
                                        </p:tgtEl>
                                      </p:cBhvr>
                                    </p:animEffect>
                                  </p:childTnLst>
                                </p:cTn>
                              </p:par>
                              <p:par>
                                <p:cTn id="12" presetID="26" presetClass="entr" presetSubtype="0" fill="hold" nodeType="withEffect">
                                  <p:stCondLst>
                                    <p:cond delay="300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1450">
                                          <p:stCondLst>
                                            <p:cond delay="0"/>
                                          </p:stCondLst>
                                        </p:cTn>
                                        <p:tgtEl>
                                          <p:spTgt spid="12"/>
                                        </p:tgtEl>
                                      </p:cBhvr>
                                    </p:animEffect>
                                    <p:anim calcmode="lin" valueType="num">
                                      <p:cBhvr>
                                        <p:cTn id="15" dur="4555"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1660"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1660" tmFilter="0, 0; 0.125,0.2665; 0.25,0.4; 0.375,0.465; 0.5,0.5;  0.625,0.535; 0.75,0.6; 0.875,0.7335; 1,1">
                                          <p:stCondLst>
                                            <p:cond delay="1660"/>
                                          </p:stCondLst>
                                        </p:cTn>
                                        <p:tgtEl>
                                          <p:spTgt spid="12"/>
                                        </p:tgtEl>
                                        <p:attrNameLst>
                                          <p:attrName>ppt_y</p:attrName>
                                        </p:attrNameLst>
                                      </p:cBhvr>
                                      <p:tavLst>
                                        <p:tav tm="0" fmla="#ppt_y-sin(pi*$)/9">
                                          <p:val>
                                            <p:fltVal val="0"/>
                                          </p:val>
                                        </p:tav>
                                        <p:tav tm="100000">
                                          <p:val>
                                            <p:fltVal val="1"/>
                                          </p:val>
                                        </p:tav>
                                      </p:tavLst>
                                    </p:anim>
                                    <p:anim calcmode="lin" valueType="num">
                                      <p:cBhvr>
                                        <p:cTn id="18" dur="830" tmFilter="0, 0; 0.125,0.2665; 0.25,0.4; 0.375,0.465; 0.5,0.5;  0.625,0.535; 0.75,0.6; 0.875,0.7335; 1,1">
                                          <p:stCondLst>
                                            <p:cond delay="3310"/>
                                          </p:stCondLst>
                                        </p:cTn>
                                        <p:tgtEl>
                                          <p:spTgt spid="12"/>
                                        </p:tgtEl>
                                        <p:attrNameLst>
                                          <p:attrName>ppt_y</p:attrName>
                                        </p:attrNameLst>
                                      </p:cBhvr>
                                      <p:tavLst>
                                        <p:tav tm="0" fmla="#ppt_y-sin(pi*$)/27">
                                          <p:val>
                                            <p:fltVal val="0"/>
                                          </p:val>
                                        </p:tav>
                                        <p:tav tm="100000">
                                          <p:val>
                                            <p:fltVal val="1"/>
                                          </p:val>
                                        </p:tav>
                                      </p:tavLst>
                                    </p:anim>
                                    <p:anim calcmode="lin" valueType="num">
                                      <p:cBhvr>
                                        <p:cTn id="19" dur="410" tmFilter="0, 0; 0.125,0.2665; 0.25,0.4; 0.375,0.465; 0.5,0.5;  0.625,0.535; 0.75,0.6; 0.875,0.7335; 1,1">
                                          <p:stCondLst>
                                            <p:cond delay="4140"/>
                                          </p:stCondLst>
                                        </p:cTn>
                                        <p:tgtEl>
                                          <p:spTgt spid="12"/>
                                        </p:tgtEl>
                                        <p:attrNameLst>
                                          <p:attrName>ppt_y</p:attrName>
                                        </p:attrNameLst>
                                      </p:cBhvr>
                                      <p:tavLst>
                                        <p:tav tm="0" fmla="#ppt_y-sin(pi*$)/81">
                                          <p:val>
                                            <p:fltVal val="0"/>
                                          </p:val>
                                        </p:tav>
                                        <p:tav tm="100000">
                                          <p:val>
                                            <p:fltVal val="1"/>
                                          </p:val>
                                        </p:tav>
                                      </p:tavLst>
                                    </p:anim>
                                    <p:animScale>
                                      <p:cBhvr>
                                        <p:cTn id="20" dur="65">
                                          <p:stCondLst>
                                            <p:cond delay="1625"/>
                                          </p:stCondLst>
                                        </p:cTn>
                                        <p:tgtEl>
                                          <p:spTgt spid="12"/>
                                        </p:tgtEl>
                                      </p:cBhvr>
                                      <p:to x="100000" y="60000"/>
                                    </p:animScale>
                                    <p:animScale>
                                      <p:cBhvr>
                                        <p:cTn id="21" dur="415" decel="50000">
                                          <p:stCondLst>
                                            <p:cond delay="1690"/>
                                          </p:stCondLst>
                                        </p:cTn>
                                        <p:tgtEl>
                                          <p:spTgt spid="12"/>
                                        </p:tgtEl>
                                      </p:cBhvr>
                                      <p:to x="100000" y="100000"/>
                                    </p:animScale>
                                    <p:animScale>
                                      <p:cBhvr>
                                        <p:cTn id="22" dur="65">
                                          <p:stCondLst>
                                            <p:cond delay="3280"/>
                                          </p:stCondLst>
                                        </p:cTn>
                                        <p:tgtEl>
                                          <p:spTgt spid="12"/>
                                        </p:tgtEl>
                                      </p:cBhvr>
                                      <p:to x="100000" y="80000"/>
                                    </p:animScale>
                                    <p:animScale>
                                      <p:cBhvr>
                                        <p:cTn id="23" dur="415" decel="50000">
                                          <p:stCondLst>
                                            <p:cond delay="3345"/>
                                          </p:stCondLst>
                                        </p:cTn>
                                        <p:tgtEl>
                                          <p:spTgt spid="12"/>
                                        </p:tgtEl>
                                      </p:cBhvr>
                                      <p:to x="100000" y="100000"/>
                                    </p:animScale>
                                    <p:animScale>
                                      <p:cBhvr>
                                        <p:cTn id="24" dur="65">
                                          <p:stCondLst>
                                            <p:cond delay="4105"/>
                                          </p:stCondLst>
                                        </p:cTn>
                                        <p:tgtEl>
                                          <p:spTgt spid="12"/>
                                        </p:tgtEl>
                                      </p:cBhvr>
                                      <p:to x="100000" y="90000"/>
                                    </p:animScale>
                                    <p:animScale>
                                      <p:cBhvr>
                                        <p:cTn id="25" dur="415" decel="50000">
                                          <p:stCondLst>
                                            <p:cond delay="4170"/>
                                          </p:stCondLst>
                                        </p:cTn>
                                        <p:tgtEl>
                                          <p:spTgt spid="12"/>
                                        </p:tgtEl>
                                      </p:cBhvr>
                                      <p:to x="100000" y="100000"/>
                                    </p:animScale>
                                    <p:animScale>
                                      <p:cBhvr>
                                        <p:cTn id="26" dur="65">
                                          <p:stCondLst>
                                            <p:cond delay="4520"/>
                                          </p:stCondLst>
                                        </p:cTn>
                                        <p:tgtEl>
                                          <p:spTgt spid="12"/>
                                        </p:tgtEl>
                                      </p:cBhvr>
                                      <p:to x="100000" y="95000"/>
                                    </p:animScale>
                                    <p:animScale>
                                      <p:cBhvr>
                                        <p:cTn id="27" dur="415" decel="50000">
                                          <p:stCondLst>
                                            <p:cond delay="4585"/>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539552" y="1844824"/>
            <a:ext cx="7272808" cy="1200329"/>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Ainda nesta primeira etapa, convém referir o </a:t>
            </a:r>
            <a:r>
              <a:rPr lang="pt-PT" dirty="0" smtClean="0">
                <a:solidFill>
                  <a:srgbClr val="002060"/>
                </a:solidFill>
                <a:latin typeface="Verdana" pitchFamily="34" charset="0"/>
                <a:ea typeface="Verdana" pitchFamily="34" charset="0"/>
                <a:cs typeface="Verdana" pitchFamily="34" charset="0"/>
              </a:rPr>
              <a:t>local</a:t>
            </a:r>
            <a:r>
              <a:rPr lang="pt-PT" dirty="0" smtClean="0">
                <a:solidFill>
                  <a:schemeClr val="bg1"/>
                </a:solidFill>
                <a:latin typeface="Verdana" pitchFamily="34" charset="0"/>
                <a:ea typeface="Verdana" pitchFamily="34" charset="0"/>
                <a:cs typeface="Verdana" pitchFamily="34" charset="0"/>
              </a:rPr>
              <a:t> onde estas personagens se encontram, bem como dar algumas </a:t>
            </a:r>
            <a:r>
              <a:rPr lang="pt-PT" dirty="0" smtClean="0">
                <a:solidFill>
                  <a:srgbClr val="002060"/>
                </a:solidFill>
                <a:latin typeface="Verdana" pitchFamily="34" charset="0"/>
                <a:ea typeface="Verdana" pitchFamily="34" charset="0"/>
                <a:cs typeface="Verdana" pitchFamily="34" charset="0"/>
              </a:rPr>
              <a:t>indicações temporais. </a:t>
            </a:r>
            <a:r>
              <a:rPr lang="pt-PT" dirty="0" smtClean="0">
                <a:solidFill>
                  <a:schemeClr val="bg1"/>
                </a:solidFill>
                <a:latin typeface="Verdana" pitchFamily="34" charset="0"/>
                <a:ea typeface="Verdana" pitchFamily="34" charset="0"/>
                <a:cs typeface="Verdana" pitchFamily="34" charset="0"/>
              </a:rPr>
              <a:t>Por exemplo, um jardim no verão, uma casa à noite, etc.</a:t>
            </a:r>
            <a:endParaRPr lang="pt-PT" dirty="0">
              <a:solidFill>
                <a:schemeClr val="bg1"/>
              </a:solidFill>
              <a:latin typeface="Verdana" pitchFamily="34" charset="0"/>
              <a:ea typeface="Verdana" pitchFamily="34" charset="0"/>
              <a:cs typeface="Verdana" pitchFamily="34" charset="0"/>
            </a:endParaRPr>
          </a:p>
        </p:txBody>
      </p:sp>
      <p:sp>
        <p:nvSpPr>
          <p:cNvPr id="7" name="Rectângulo 6"/>
          <p:cNvSpPr/>
          <p:nvPr/>
        </p:nvSpPr>
        <p:spPr>
          <a:xfrm>
            <a:off x="3995936" y="2996952"/>
            <a:ext cx="3960440" cy="1477328"/>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Saberemos se a nossa situação inicial está devidamente apresentada, se as informações contidas no nosso texto responderem às questões:</a:t>
            </a:r>
            <a:endParaRPr lang="pt-PT" dirty="0">
              <a:solidFill>
                <a:schemeClr val="bg1"/>
              </a:solidFill>
              <a:latin typeface="Verdana" pitchFamily="34" charset="0"/>
              <a:ea typeface="Verdana" pitchFamily="34" charset="0"/>
              <a:cs typeface="Verdana" pitchFamily="34" charset="0"/>
            </a:endParaRPr>
          </a:p>
        </p:txBody>
      </p:sp>
      <p:pic>
        <p:nvPicPr>
          <p:cNvPr id="5" name="Imagem 4"/>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31314" y="3284984"/>
            <a:ext cx="3000852" cy="2952328"/>
          </a:xfrm>
          <a:prstGeom prst="rect">
            <a:avLst/>
          </a:prstGeom>
          <a:noFill/>
          <a:ln w="9525">
            <a:noFill/>
            <a:miter lim="800000"/>
            <a:headEnd/>
            <a:tailEnd/>
          </a:ln>
        </p:spPr>
      </p:pic>
      <p:sp>
        <p:nvSpPr>
          <p:cNvPr id="6" name="Rectângulo 5"/>
          <p:cNvSpPr/>
          <p:nvPr/>
        </p:nvSpPr>
        <p:spPr>
          <a:xfrm>
            <a:off x="4499992" y="4725144"/>
            <a:ext cx="1000595"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Quem</a:t>
            </a:r>
            <a:r>
              <a:rPr lang="pt-PT" dirty="0" smtClean="0">
                <a:solidFill>
                  <a:schemeClr val="bg1"/>
                </a:solidFill>
                <a:latin typeface="Verdana" pitchFamily="34" charset="0"/>
                <a:ea typeface="Verdana" pitchFamily="34" charset="0"/>
                <a:cs typeface="Verdana" pitchFamily="34" charset="0"/>
              </a:rPr>
              <a:t>?</a:t>
            </a:r>
            <a:endParaRPr lang="pt-PT" dirty="0">
              <a:solidFill>
                <a:schemeClr val="bg1"/>
              </a:solidFill>
              <a:latin typeface="Verdana" pitchFamily="34" charset="0"/>
              <a:ea typeface="Verdana" pitchFamily="34" charset="0"/>
              <a:cs typeface="Verdana" pitchFamily="34" charset="0"/>
            </a:endParaRPr>
          </a:p>
        </p:txBody>
      </p:sp>
      <p:sp>
        <p:nvSpPr>
          <p:cNvPr id="8" name="Rectângulo 7"/>
          <p:cNvSpPr/>
          <p:nvPr/>
        </p:nvSpPr>
        <p:spPr>
          <a:xfrm>
            <a:off x="5724128" y="5157192"/>
            <a:ext cx="1002197" cy="369332"/>
          </a:xfrm>
          <a:prstGeom prst="rect">
            <a:avLst/>
          </a:prstGeom>
        </p:spPr>
        <p:txBody>
          <a:bodyPr wrap="none">
            <a:spAutoFit/>
          </a:bodyPr>
          <a:lstStyle/>
          <a:p>
            <a:r>
              <a:rPr lang="pt-PT" dirty="0" smtClean="0">
                <a:solidFill>
                  <a:schemeClr val="bg1"/>
                </a:solidFill>
                <a:latin typeface="Verdana" pitchFamily="34" charset="0"/>
                <a:ea typeface="Verdana" pitchFamily="34" charset="0"/>
                <a:cs typeface="Verdana" pitchFamily="34" charset="0"/>
              </a:rPr>
              <a:t>O quê</a:t>
            </a:r>
            <a:r>
              <a:rPr lang="pt-PT" dirty="0" smtClean="0">
                <a:solidFill>
                  <a:srgbClr val="CC0066"/>
                </a:solidFill>
                <a:latin typeface="Verdana" pitchFamily="34" charset="0"/>
                <a:ea typeface="Verdana" pitchFamily="34" charset="0"/>
                <a:cs typeface="Verdana" pitchFamily="34" charset="0"/>
              </a:rPr>
              <a:t>?</a:t>
            </a:r>
            <a:endParaRPr lang="pt-PT" dirty="0">
              <a:solidFill>
                <a:srgbClr val="CC0066"/>
              </a:solidFill>
              <a:latin typeface="Verdana" pitchFamily="34" charset="0"/>
              <a:ea typeface="Verdana" pitchFamily="34" charset="0"/>
              <a:cs typeface="Verdana" pitchFamily="34" charset="0"/>
            </a:endParaRPr>
          </a:p>
        </p:txBody>
      </p:sp>
      <p:sp>
        <p:nvSpPr>
          <p:cNvPr id="9" name="Rectângulo 8"/>
          <p:cNvSpPr/>
          <p:nvPr/>
        </p:nvSpPr>
        <p:spPr>
          <a:xfrm>
            <a:off x="4211960" y="5445224"/>
            <a:ext cx="920445" cy="369332"/>
          </a:xfrm>
          <a:prstGeom prst="rect">
            <a:avLst/>
          </a:prstGeom>
        </p:spPr>
        <p:txBody>
          <a:bodyPr wrap="none">
            <a:spAutoFit/>
          </a:bodyPr>
          <a:lstStyle/>
          <a:p>
            <a:r>
              <a:rPr lang="pt-PT" dirty="0" smtClean="0">
                <a:solidFill>
                  <a:schemeClr val="bg1"/>
                </a:solidFill>
                <a:latin typeface="Verdana" pitchFamily="34" charset="0"/>
                <a:ea typeface="Verdana" pitchFamily="34" charset="0"/>
                <a:cs typeface="Verdana" pitchFamily="34" charset="0"/>
              </a:rPr>
              <a:t>Onde</a:t>
            </a:r>
            <a:r>
              <a:rPr lang="pt-PT" dirty="0" smtClean="0">
                <a:solidFill>
                  <a:srgbClr val="CC0066"/>
                </a:solidFill>
                <a:latin typeface="Verdana" pitchFamily="34" charset="0"/>
                <a:ea typeface="Verdana" pitchFamily="34" charset="0"/>
                <a:cs typeface="Verdana" pitchFamily="34" charset="0"/>
              </a:rPr>
              <a:t>?</a:t>
            </a:r>
            <a:endParaRPr lang="pt-PT" dirty="0">
              <a:solidFill>
                <a:srgbClr val="CC0066"/>
              </a:solidFill>
              <a:latin typeface="Verdana" pitchFamily="34" charset="0"/>
              <a:ea typeface="Verdana" pitchFamily="34" charset="0"/>
              <a:cs typeface="Verdana" pitchFamily="34" charset="0"/>
            </a:endParaRPr>
          </a:p>
        </p:txBody>
      </p:sp>
      <p:sp>
        <p:nvSpPr>
          <p:cNvPr id="10" name="Rectângulo 9"/>
          <p:cNvSpPr/>
          <p:nvPr/>
        </p:nvSpPr>
        <p:spPr>
          <a:xfrm>
            <a:off x="6012160" y="5733256"/>
            <a:ext cx="1205779" cy="369332"/>
          </a:xfrm>
          <a:prstGeom prst="rect">
            <a:avLst/>
          </a:prstGeom>
        </p:spPr>
        <p:txBody>
          <a:bodyPr wrap="none">
            <a:spAutoFit/>
          </a:bodyPr>
          <a:lstStyle/>
          <a:p>
            <a:r>
              <a:rPr lang="pt-PT" dirty="0" smtClean="0">
                <a:solidFill>
                  <a:srgbClr val="CC0066"/>
                </a:solidFill>
                <a:latin typeface="Verdana" pitchFamily="34" charset="0"/>
                <a:ea typeface="Verdana" pitchFamily="34" charset="0"/>
                <a:cs typeface="Verdana" pitchFamily="34" charset="0"/>
              </a:rPr>
              <a:t>Quando</a:t>
            </a:r>
            <a:r>
              <a:rPr lang="pt-PT" dirty="0" smtClean="0">
                <a:solidFill>
                  <a:schemeClr val="bg1"/>
                </a:solidFill>
                <a:latin typeface="Verdana" pitchFamily="34" charset="0"/>
                <a:ea typeface="Verdana" pitchFamily="34" charset="0"/>
                <a:cs typeface="Verdana" pitchFamily="34" charset="0"/>
              </a:rPr>
              <a:t>?</a:t>
            </a:r>
            <a:endParaRPr lang="pt-PT" dirty="0">
              <a:solidFill>
                <a:schemeClr val="bg1"/>
              </a:solidFill>
              <a:latin typeface="Verdana" pitchFamily="34" charset="0"/>
              <a:ea typeface="Verdana" pitchFamily="34" charset="0"/>
              <a:cs typeface="Verdana" pitchFamily="34" charset="0"/>
            </a:endParaRPr>
          </a:p>
        </p:txBody>
      </p:sp>
    </p:spTree>
  </p:cSld>
  <p:clrMapOvr>
    <a:masterClrMapping/>
  </p:clrMapOvr>
  <p:transition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par>
                          <p:cTn id="10" fill="hold">
                            <p:stCondLst>
                              <p:cond delay="5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0"/>
                                        <p:tgtEl>
                                          <p:spTgt spid="5"/>
                                        </p:tgtEl>
                                      </p:cBhvr>
                                    </p:animEffect>
                                  </p:childTnLst>
                                </p:cTn>
                              </p:par>
                            </p:childTnLst>
                          </p:cTn>
                        </p:par>
                        <p:par>
                          <p:cTn id="14" fill="hold">
                            <p:stCondLst>
                              <p:cond delay="10000"/>
                            </p:stCondLst>
                            <p:childTnLst>
                              <p:par>
                                <p:cTn id="15" presetID="5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5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0" decel="50000" fill="hold">
                                          <p:stCondLst>
                                            <p:cond delay="0"/>
                                          </p:stCondLst>
                                        </p:cTn>
                                        <p:tgtEl>
                                          <p:spTgt spid="7"/>
                                        </p:tgtEl>
                                        <p:attrNameLst>
                                          <p:attrName>ppt_x</p:attrName>
                                          <p:attrName>ppt_y</p:attrName>
                                        </p:attrNameLst>
                                      </p:cBhvr>
                                    </p:animMotion>
                                    <p:animEffect transition="in" filter="fade">
                                      <p:cBhvr>
                                        <p:cTn id="19" dur="5000"/>
                                        <p:tgtEl>
                                          <p:spTgt spid="7"/>
                                        </p:tgtEl>
                                      </p:cBhvr>
                                    </p:animEffect>
                                  </p:childTnLst>
                                </p:cTn>
                              </p:par>
                            </p:childTnLst>
                          </p:cTn>
                        </p:par>
                        <p:par>
                          <p:cTn id="20" fill="hold">
                            <p:stCondLst>
                              <p:cond delay="15000"/>
                            </p:stCondLst>
                            <p:childTnLst>
                              <p:par>
                                <p:cTn id="21" presetID="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0" fill="hold"/>
                                        <p:tgtEl>
                                          <p:spTgt spid="6"/>
                                        </p:tgtEl>
                                        <p:attrNameLst>
                                          <p:attrName>ppt_x</p:attrName>
                                        </p:attrNameLst>
                                      </p:cBhvr>
                                      <p:tavLst>
                                        <p:tav tm="0">
                                          <p:val>
                                            <p:strVal val="#ppt_x"/>
                                          </p:val>
                                        </p:tav>
                                        <p:tav tm="100000">
                                          <p:val>
                                            <p:strVal val="#ppt_x"/>
                                          </p:val>
                                        </p:tav>
                                      </p:tavLst>
                                    </p:anim>
                                    <p:anim calcmode="lin" valueType="num">
                                      <p:cBhvr additive="base">
                                        <p:cTn id="24" dur="3000" fill="hold"/>
                                        <p:tgtEl>
                                          <p:spTgt spid="6"/>
                                        </p:tgtEl>
                                        <p:attrNameLst>
                                          <p:attrName>ppt_y</p:attrName>
                                        </p:attrNameLst>
                                      </p:cBhvr>
                                      <p:tavLst>
                                        <p:tav tm="0">
                                          <p:val>
                                            <p:strVal val="0-#ppt_h/2"/>
                                          </p:val>
                                        </p:tav>
                                        <p:tav tm="100000">
                                          <p:val>
                                            <p:strVal val="#ppt_y"/>
                                          </p:val>
                                        </p:tav>
                                      </p:tavLst>
                                    </p:anim>
                                  </p:childTnLst>
                                </p:cTn>
                              </p:par>
                            </p:childTnLst>
                          </p:cTn>
                        </p:par>
                        <p:par>
                          <p:cTn id="25" fill="hold">
                            <p:stCondLst>
                              <p:cond delay="180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3000" fill="hold"/>
                                        <p:tgtEl>
                                          <p:spTgt spid="8"/>
                                        </p:tgtEl>
                                        <p:attrNameLst>
                                          <p:attrName>ppt_x</p:attrName>
                                        </p:attrNameLst>
                                      </p:cBhvr>
                                      <p:tavLst>
                                        <p:tav tm="0">
                                          <p:val>
                                            <p:strVal val="1+#ppt_w/2"/>
                                          </p:val>
                                        </p:tav>
                                        <p:tav tm="100000">
                                          <p:val>
                                            <p:strVal val="#ppt_x"/>
                                          </p:val>
                                        </p:tav>
                                      </p:tavLst>
                                    </p:anim>
                                    <p:anim calcmode="lin" valueType="num">
                                      <p:cBhvr additive="base">
                                        <p:cTn id="29" dur="30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100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3000" fill="hold"/>
                                        <p:tgtEl>
                                          <p:spTgt spid="9"/>
                                        </p:tgtEl>
                                        <p:attrNameLst>
                                          <p:attrName>ppt_x</p:attrName>
                                        </p:attrNameLst>
                                      </p:cBhvr>
                                      <p:tavLst>
                                        <p:tav tm="0">
                                          <p:val>
                                            <p:strVal val="#ppt_x"/>
                                          </p:val>
                                        </p:tav>
                                        <p:tav tm="100000">
                                          <p:val>
                                            <p:strVal val="#ppt_x"/>
                                          </p:val>
                                        </p:tav>
                                      </p:tavLst>
                                    </p:anim>
                                    <p:anim calcmode="lin" valueType="num">
                                      <p:cBhvr additive="base">
                                        <p:cTn id="34" dur="30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4000"/>
                            </p:stCondLst>
                            <p:childTnLst>
                              <p:par>
                                <p:cTn id="36" presetID="2" presetClass="entr" presetSubtype="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3000" fill="hold"/>
                                        <p:tgtEl>
                                          <p:spTgt spid="10"/>
                                        </p:tgtEl>
                                        <p:attrNameLst>
                                          <p:attrName>ppt_x</p:attrName>
                                        </p:attrNameLst>
                                      </p:cBhvr>
                                      <p:tavLst>
                                        <p:tav tm="0">
                                          <p:val>
                                            <p:strVal val="1+#ppt_w/2"/>
                                          </p:val>
                                        </p:tav>
                                        <p:tav tm="100000">
                                          <p:val>
                                            <p:strVal val="#ppt_x"/>
                                          </p:val>
                                        </p:tav>
                                      </p:tavLst>
                                    </p:anim>
                                    <p:anim calcmode="lin" valueType="num">
                                      <p:cBhvr additive="base">
                                        <p:cTn id="39" dur="3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539552" y="1844824"/>
            <a:ext cx="7272808" cy="646331"/>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Na segunda fase, devemos introduzir um </a:t>
            </a:r>
            <a:r>
              <a:rPr lang="pt-PT" dirty="0" smtClean="0">
                <a:solidFill>
                  <a:srgbClr val="CC0066"/>
                </a:solidFill>
                <a:latin typeface="Verdana" pitchFamily="34" charset="0"/>
                <a:ea typeface="Verdana" pitchFamily="34" charset="0"/>
                <a:cs typeface="Verdana" pitchFamily="34" charset="0"/>
              </a:rPr>
              <a:t>conflito</a:t>
            </a:r>
            <a:r>
              <a:rPr lang="pt-PT" dirty="0" smtClean="0">
                <a:solidFill>
                  <a:schemeClr val="bg1"/>
                </a:solidFill>
                <a:latin typeface="Verdana" pitchFamily="34" charset="0"/>
                <a:ea typeface="Verdana" pitchFamily="34" charset="0"/>
                <a:cs typeface="Verdana" pitchFamily="34" charset="0"/>
              </a:rPr>
              <a:t> na ação, algo que venha desestabilizar a situação inicial.</a:t>
            </a:r>
            <a:endParaRPr lang="pt-PT" dirty="0">
              <a:solidFill>
                <a:schemeClr val="bg1"/>
              </a:solidFill>
              <a:latin typeface="Verdana" pitchFamily="34" charset="0"/>
              <a:ea typeface="Verdana" pitchFamily="34" charset="0"/>
              <a:cs typeface="Verdana" pitchFamily="34" charset="0"/>
            </a:endParaRPr>
          </a:p>
        </p:txBody>
      </p:sp>
      <p:sp>
        <p:nvSpPr>
          <p:cNvPr id="7" name="Rectângulo 6"/>
          <p:cNvSpPr/>
          <p:nvPr/>
        </p:nvSpPr>
        <p:spPr>
          <a:xfrm>
            <a:off x="323528" y="5373216"/>
            <a:ext cx="7632848" cy="1200329"/>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Este conflito deve ser um acontecimento que, de algum modo, ponha certos </a:t>
            </a:r>
            <a:r>
              <a:rPr lang="pt-PT" dirty="0" smtClean="0">
                <a:solidFill>
                  <a:srgbClr val="002060"/>
                </a:solidFill>
                <a:latin typeface="Verdana" pitchFamily="34" charset="0"/>
                <a:ea typeface="Verdana" pitchFamily="34" charset="0"/>
                <a:cs typeface="Verdana" pitchFamily="34" charset="0"/>
              </a:rPr>
              <a:t>desafios</a:t>
            </a:r>
            <a:r>
              <a:rPr lang="pt-PT" dirty="0" smtClean="0">
                <a:solidFill>
                  <a:schemeClr val="bg1"/>
                </a:solidFill>
                <a:latin typeface="Verdana" pitchFamily="34" charset="0"/>
                <a:ea typeface="Verdana" pitchFamily="34" charset="0"/>
                <a:cs typeface="Verdana" pitchFamily="34" charset="0"/>
              </a:rPr>
              <a:t> às personagens, fazendo com que estas reajam. Por exemplo, a chegada de outra personagem ou de uma estação do ano, etc.</a:t>
            </a:r>
            <a:endParaRPr lang="pt-PT" dirty="0">
              <a:solidFill>
                <a:schemeClr val="bg1"/>
              </a:solidFill>
              <a:latin typeface="Verdana" pitchFamily="34" charset="0"/>
              <a:ea typeface="Verdana" pitchFamily="34" charset="0"/>
              <a:cs typeface="Verdana" pitchFamily="34" charset="0"/>
            </a:endParaRPr>
          </a:p>
        </p:txBody>
      </p:sp>
      <p:pic>
        <p:nvPicPr>
          <p:cNvPr id="11" name="Imagem 10"/>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713459" y="2564904"/>
            <a:ext cx="2780978" cy="2736304"/>
          </a:xfrm>
          <a:prstGeom prst="rect">
            <a:avLst/>
          </a:prstGeom>
          <a:noFill/>
          <a:ln w="9525">
            <a:noFill/>
            <a:miter lim="800000"/>
            <a:headEnd/>
            <a:tailEnd/>
          </a:ln>
        </p:spPr>
      </p:pic>
    </p:spTree>
  </p:cSld>
  <p:clrMapOvr>
    <a:masterClrMapping/>
  </p:clrMapOvr>
  <p:transition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0000"/>
                            </p:stCondLst>
                            <p:childTnLst>
                              <p:par>
                                <p:cTn id="12" presetID="52"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Scale>
                                      <p:cBhvr>
                                        <p:cTn id="14" dur="3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3000" decel="50000" fill="hold">
                                          <p:stCondLst>
                                            <p:cond delay="0"/>
                                          </p:stCondLst>
                                        </p:cTn>
                                        <p:tgtEl>
                                          <p:spTgt spid="11"/>
                                        </p:tgtEl>
                                        <p:attrNameLst>
                                          <p:attrName>ppt_x</p:attrName>
                                          <p:attrName>ppt_y</p:attrName>
                                        </p:attrNameLst>
                                      </p:cBhvr>
                                    </p:animMotion>
                                    <p:animEffect transition="in" filter="fade">
                                      <p:cBhvr>
                                        <p:cTn id="16" dur="3000"/>
                                        <p:tgtEl>
                                          <p:spTgt spid="11"/>
                                        </p:tgtEl>
                                      </p:cBhvr>
                                    </p:animEffect>
                                  </p:childTnLst>
                                </p:cTn>
                              </p:par>
                            </p:childTnLst>
                          </p:cTn>
                        </p:par>
                        <p:par>
                          <p:cTn id="17" fill="hold">
                            <p:stCondLst>
                              <p:cond delay="13000"/>
                            </p:stCondLst>
                            <p:childTnLst>
                              <p:par>
                                <p:cTn id="18" presetID="18" presetClass="entr" presetSubtype="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Right)">
                                      <p:cBhvr>
                                        <p:cTn id="2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251520" y="1844824"/>
            <a:ext cx="7560840" cy="646331"/>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Na terceira fase, incluímos as </a:t>
            </a:r>
            <a:r>
              <a:rPr lang="pt-PT" dirty="0" smtClean="0">
                <a:solidFill>
                  <a:srgbClr val="CC0066"/>
                </a:solidFill>
                <a:latin typeface="Verdana" pitchFamily="34" charset="0"/>
                <a:ea typeface="Verdana" pitchFamily="34" charset="0"/>
                <a:cs typeface="Verdana" pitchFamily="34" charset="0"/>
              </a:rPr>
              <a:t>peripécias</a:t>
            </a:r>
            <a:r>
              <a:rPr lang="pt-PT" dirty="0" smtClean="0">
                <a:solidFill>
                  <a:schemeClr val="bg1"/>
                </a:solidFill>
                <a:latin typeface="Verdana" pitchFamily="34" charset="0"/>
                <a:ea typeface="Verdana" pitchFamily="34" charset="0"/>
                <a:cs typeface="Verdana" pitchFamily="34" charset="0"/>
              </a:rPr>
              <a:t>, as aventuras que as personagens vivem na tentativa de superar os seus obstáculos.</a:t>
            </a:r>
            <a:endParaRPr lang="pt-PT" dirty="0">
              <a:solidFill>
                <a:schemeClr val="bg1"/>
              </a:solidFill>
              <a:latin typeface="Verdana" pitchFamily="34" charset="0"/>
              <a:ea typeface="Verdana" pitchFamily="34" charset="0"/>
              <a:cs typeface="Verdana" pitchFamily="34" charset="0"/>
            </a:endParaRPr>
          </a:p>
        </p:txBody>
      </p:sp>
      <p:sp>
        <p:nvSpPr>
          <p:cNvPr id="7" name="Rectângulo 6"/>
          <p:cNvSpPr/>
          <p:nvPr/>
        </p:nvSpPr>
        <p:spPr>
          <a:xfrm>
            <a:off x="539552" y="5661248"/>
            <a:ext cx="7200800" cy="646331"/>
          </a:xfrm>
          <a:prstGeom prst="rect">
            <a:avLst/>
          </a:prstGeom>
        </p:spPr>
        <p:txBody>
          <a:bodyPr wrap="square">
            <a:spAutoFit/>
          </a:bodyPr>
          <a:lstStyle/>
          <a:p>
            <a:r>
              <a:rPr lang="pt-PT" dirty="0" smtClean="0">
                <a:solidFill>
                  <a:schemeClr val="bg1"/>
                </a:solidFill>
                <a:latin typeface="Verdana" pitchFamily="34" charset="0"/>
                <a:ea typeface="Verdana" pitchFamily="34" charset="0"/>
                <a:cs typeface="Verdana" pitchFamily="34" charset="0"/>
              </a:rPr>
              <a:t>As reações das personagens podem ser, por exemplo, fugas, buscas, resistência a uma ordem, etc.</a:t>
            </a:r>
            <a:endParaRPr lang="pt-PT" dirty="0">
              <a:solidFill>
                <a:schemeClr val="bg1"/>
              </a:solidFill>
              <a:latin typeface="Verdana" pitchFamily="34" charset="0"/>
              <a:ea typeface="Verdana" pitchFamily="34" charset="0"/>
              <a:cs typeface="Verdana" pitchFamily="34" charset="0"/>
            </a:endParaRPr>
          </a:p>
        </p:txBody>
      </p:sp>
      <p:pic>
        <p:nvPicPr>
          <p:cNvPr id="5" name="Imagem 4"/>
          <p:cNvPicPr/>
          <p:nvPr/>
        </p:nvPicPr>
        <p:blipFill rotWithShape="1">
          <a:blip r:embed="rId3" cstate="print">
            <a:extLst>
              <a:ext uri="{28A0092B-C50C-407E-A947-70E740481C1C}">
                <a14:useLocalDpi xmlns:a14="http://schemas.microsoft.com/office/drawing/2010/main" xmlns="" val="0"/>
              </a:ext>
            </a:extLst>
          </a:blip>
          <a:srcRect r="3635" b="5385"/>
          <a:stretch/>
        </p:blipFill>
        <p:spPr bwMode="auto">
          <a:xfrm>
            <a:off x="2323958" y="2708920"/>
            <a:ext cx="3153015" cy="2588944"/>
          </a:xfrm>
          <a:prstGeom prst="rect">
            <a:avLst/>
          </a:prstGeom>
          <a:noFill/>
          <a:ln w="9525">
            <a:noFill/>
            <a:miter lim="800000"/>
            <a:headEnd/>
            <a:tailEnd/>
          </a:ln>
        </p:spPr>
      </p:pic>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1800" fill="hold">
                                          <p:stCondLst>
                                            <p:cond delay="0"/>
                                          </p:stCondLst>
                                        </p:cTn>
                                        <p:tgtEl>
                                          <p:spTgt spid="4"/>
                                        </p:tgtEl>
                                        <p:attrNameLst>
                                          <p:attrName>ppt_x</p:attrName>
                                        </p:attrNameLst>
                                      </p:cBhvr>
                                    </p:anim>
                                    <p:anim from="0" to="-1.0" calcmode="lin" valueType="num">
                                      <p:cBhvr>
                                        <p:cTn id="8" dur="600" decel="50000" autoRev="1" fill="hold">
                                          <p:stCondLst>
                                            <p:cond delay="1800"/>
                                          </p:stCondLst>
                                        </p:cTn>
                                        <p:tgtEl>
                                          <p:spTgt spid="4"/>
                                        </p:tgtEl>
                                        <p:attrNameLst>
                                          <p:attrName>xshear</p:attrName>
                                        </p:attrNameLst>
                                      </p:cBhvr>
                                    </p:anim>
                                    <p:animScale>
                                      <p:cBhvr>
                                        <p:cTn id="9" dur="600" decel="100000" autoRev="1" fill="hold">
                                          <p:stCondLst>
                                            <p:cond delay="1800"/>
                                          </p:stCondLst>
                                        </p:cTn>
                                        <p:tgtEl>
                                          <p:spTgt spid="4"/>
                                        </p:tgtEl>
                                      </p:cBhvr>
                                      <p:from x="100000" y="100000"/>
                                      <p:to x="80000" y="100000"/>
                                    </p:animScale>
                                    <p:anim by="(#ppt_h/3+#ppt_w*0.1)" calcmode="lin" valueType="num">
                                      <p:cBhvr additive="sum">
                                        <p:cTn id="10" dur="600" decel="100000" autoRev="1" fill="hold">
                                          <p:stCondLst>
                                            <p:cond delay="1800"/>
                                          </p:stCondLst>
                                        </p:cTn>
                                        <p:tgtEl>
                                          <p:spTgt spid="4"/>
                                        </p:tgtEl>
                                        <p:attrNameLst>
                                          <p:attrName>ppt_x</p:attrName>
                                        </p:attrNameLst>
                                      </p:cBhvr>
                                    </p:anim>
                                  </p:childTnLst>
                                </p:cTn>
                              </p:par>
                            </p:childTnLst>
                          </p:cTn>
                        </p:par>
                        <p:par>
                          <p:cTn id="11" fill="hold">
                            <p:stCondLst>
                              <p:cond delay="3000"/>
                            </p:stCondLst>
                            <p:childTnLst>
                              <p:par>
                                <p:cTn id="12" presetID="53"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3000" fill="hold"/>
                                        <p:tgtEl>
                                          <p:spTgt spid="5"/>
                                        </p:tgtEl>
                                        <p:attrNameLst>
                                          <p:attrName>ppt_w</p:attrName>
                                        </p:attrNameLst>
                                      </p:cBhvr>
                                      <p:tavLst>
                                        <p:tav tm="0">
                                          <p:val>
                                            <p:fltVal val="0"/>
                                          </p:val>
                                        </p:tav>
                                        <p:tav tm="100000">
                                          <p:val>
                                            <p:strVal val="#ppt_w"/>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Effect transition="in" filter="fade">
                                      <p:cBhvr>
                                        <p:cTn id="16" dur="3000"/>
                                        <p:tgtEl>
                                          <p:spTgt spid="5"/>
                                        </p:tgtEl>
                                      </p:cBhvr>
                                    </p:animEffect>
                                  </p:childTnLst>
                                </p:cTn>
                              </p:par>
                            </p:childTnLst>
                          </p:cTn>
                        </p:par>
                        <p:par>
                          <p:cTn id="17" fill="hold">
                            <p:stCondLst>
                              <p:cond delay="60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395536" y="3068960"/>
            <a:ext cx="4176464" cy="923330"/>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Finalmente, descrevemos a nossa situação final, em que revelamos o </a:t>
            </a:r>
            <a:r>
              <a:rPr lang="pt-PT" dirty="0" smtClean="0">
                <a:solidFill>
                  <a:srgbClr val="CC0066"/>
                </a:solidFill>
                <a:latin typeface="Verdana" pitchFamily="34" charset="0"/>
                <a:ea typeface="Verdana" pitchFamily="34" charset="0"/>
                <a:cs typeface="Verdana" pitchFamily="34" charset="0"/>
              </a:rPr>
              <a:t>desenlace</a:t>
            </a:r>
            <a:r>
              <a:rPr lang="pt-PT" dirty="0" smtClean="0">
                <a:solidFill>
                  <a:schemeClr val="bg1"/>
                </a:solidFill>
                <a:latin typeface="Verdana" pitchFamily="34" charset="0"/>
                <a:ea typeface="Verdana" pitchFamily="34" charset="0"/>
                <a:cs typeface="Verdana" pitchFamily="34" charset="0"/>
              </a:rPr>
              <a:t> da história.</a:t>
            </a:r>
            <a:endParaRPr lang="pt-PT" dirty="0">
              <a:solidFill>
                <a:schemeClr val="bg1"/>
              </a:solidFill>
              <a:latin typeface="Verdana" pitchFamily="34" charset="0"/>
              <a:ea typeface="Verdana" pitchFamily="34" charset="0"/>
              <a:cs typeface="Verdana" pitchFamily="34" charset="0"/>
            </a:endParaRPr>
          </a:p>
        </p:txBody>
      </p:sp>
      <p:sp>
        <p:nvSpPr>
          <p:cNvPr id="7" name="Rectângulo 6"/>
          <p:cNvSpPr/>
          <p:nvPr/>
        </p:nvSpPr>
        <p:spPr>
          <a:xfrm>
            <a:off x="539552" y="5373216"/>
            <a:ext cx="7200800" cy="1200329"/>
          </a:xfrm>
          <a:prstGeom prst="rect">
            <a:avLst/>
          </a:prstGeom>
        </p:spPr>
        <p:txBody>
          <a:bodyPr wrap="square">
            <a:spAutoFit/>
          </a:bodyPr>
          <a:lstStyle/>
          <a:p>
            <a:pPr algn="just"/>
            <a:r>
              <a:rPr lang="pt-PT" dirty="0" smtClean="0">
                <a:solidFill>
                  <a:schemeClr val="bg1"/>
                </a:solidFill>
                <a:latin typeface="Verdana" pitchFamily="34" charset="0"/>
                <a:ea typeface="Verdana" pitchFamily="34" charset="0"/>
                <a:cs typeface="Verdana" pitchFamily="34" charset="0"/>
              </a:rPr>
              <a:t>Nesta fase, apresentamos o modo como as personagens resolveram o problema, procurando que o nosso texto tenha um desfecho claro e adequado à ação e que venha repor o equilíbrio e a harmonia.</a:t>
            </a:r>
            <a:endParaRPr lang="pt-PT" dirty="0">
              <a:solidFill>
                <a:schemeClr val="bg1"/>
              </a:solidFill>
              <a:latin typeface="Verdana" pitchFamily="34" charset="0"/>
              <a:ea typeface="Verdana" pitchFamily="34" charset="0"/>
              <a:cs typeface="Verdana" pitchFamily="34" charset="0"/>
            </a:endParaRPr>
          </a:p>
        </p:txBody>
      </p:sp>
      <p:pic>
        <p:nvPicPr>
          <p:cNvPr id="6" name="Imagem 5"/>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843134" y="1916832"/>
            <a:ext cx="2935472" cy="3148663"/>
          </a:xfrm>
          <a:prstGeom prst="rect">
            <a:avLst/>
          </a:prstGeom>
          <a:noFill/>
          <a:ln w="9525">
            <a:noFill/>
            <a:miter lim="800000"/>
            <a:headEnd/>
            <a:tailEnd/>
          </a:ln>
        </p:spPr>
      </p:pic>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8600"/>
                            </p:stCondLst>
                            <p:childTnLst>
                              <p:par>
                                <p:cTn id="11" presetID="7"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1+#ppt_w/2"/>
                                          </p:val>
                                        </p:tav>
                                        <p:tav tm="100000">
                                          <p:val>
                                            <p:strVal val="#ppt_x"/>
                                          </p:val>
                                        </p:tav>
                                      </p:tavLst>
                                    </p:anim>
                                    <p:anim calcmode="lin" valueType="num">
                                      <p:cBhvr additive="base">
                                        <p:cTn id="14" dur="30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1600"/>
                            </p:stCondLst>
                            <p:childTnLst>
                              <p:par>
                                <p:cTn id="16" presetID="3"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664</Words>
  <Application>Microsoft Office PowerPoint</Application>
  <PresentationFormat>On-screen Show (4:3)</PresentationFormat>
  <Paragraphs>61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LeYa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lborges</dc:creator>
  <cp:lastModifiedBy>Mario Ferreira - AccountAdmin</cp:lastModifiedBy>
  <cp:revision>56</cp:revision>
  <dcterms:created xsi:type="dcterms:W3CDTF">2011-03-10T10:15:49Z</dcterms:created>
  <dcterms:modified xsi:type="dcterms:W3CDTF">2011-08-08T09:00:33Z</dcterms:modified>
</cp:coreProperties>
</file>